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14"/>
  </p:notesMasterIdLst>
  <p:handoutMasterIdLst>
    <p:handoutMasterId r:id="rId115"/>
  </p:handoutMasterIdLst>
  <p:sldIdLst>
    <p:sldId id="379" r:id="rId2"/>
    <p:sldId id="380" r:id="rId3"/>
    <p:sldId id="426" r:id="rId4"/>
    <p:sldId id="427" r:id="rId5"/>
    <p:sldId id="256" r:id="rId6"/>
    <p:sldId id="355" r:id="rId7"/>
    <p:sldId id="258" r:id="rId8"/>
    <p:sldId id="282" r:id="rId9"/>
    <p:sldId id="297" r:id="rId10"/>
    <p:sldId id="259" r:id="rId11"/>
    <p:sldId id="285" r:id="rId12"/>
    <p:sldId id="286" r:id="rId13"/>
    <p:sldId id="429" r:id="rId14"/>
    <p:sldId id="431" r:id="rId15"/>
    <p:sldId id="432" r:id="rId16"/>
    <p:sldId id="430" r:id="rId17"/>
    <p:sldId id="428" r:id="rId18"/>
    <p:sldId id="433" r:id="rId19"/>
    <p:sldId id="434" r:id="rId20"/>
    <p:sldId id="261" r:id="rId21"/>
    <p:sldId id="287" r:id="rId22"/>
    <p:sldId id="288" r:id="rId23"/>
    <p:sldId id="409" r:id="rId24"/>
    <p:sldId id="356" r:id="rId25"/>
    <p:sldId id="381" r:id="rId26"/>
    <p:sldId id="262" r:id="rId27"/>
    <p:sldId id="289" r:id="rId28"/>
    <p:sldId id="300" r:id="rId29"/>
    <p:sldId id="399" r:id="rId30"/>
    <p:sldId id="357" r:id="rId31"/>
    <p:sldId id="414" r:id="rId32"/>
    <p:sldId id="435" r:id="rId33"/>
    <p:sldId id="407" r:id="rId34"/>
    <p:sldId id="408" r:id="rId35"/>
    <p:sldId id="263" r:id="rId36"/>
    <p:sldId id="419" r:id="rId37"/>
    <p:sldId id="264" r:id="rId38"/>
    <p:sldId id="295" r:id="rId39"/>
    <p:sldId id="303" r:id="rId40"/>
    <p:sldId id="296" r:id="rId41"/>
    <p:sldId id="304" r:id="rId42"/>
    <p:sldId id="265" r:id="rId43"/>
    <p:sldId id="305" r:id="rId44"/>
    <p:sldId id="365" r:id="rId45"/>
    <p:sldId id="425" r:id="rId46"/>
    <p:sldId id="420" r:id="rId47"/>
    <p:sldId id="267" r:id="rId48"/>
    <p:sldId id="306" r:id="rId49"/>
    <p:sldId id="343" r:id="rId50"/>
    <p:sldId id="400" r:id="rId51"/>
    <p:sldId id="394" r:id="rId52"/>
    <p:sldId id="350" r:id="rId53"/>
    <p:sldId id="307" r:id="rId54"/>
    <p:sldId id="308" r:id="rId55"/>
    <p:sldId id="436" r:id="rId56"/>
    <p:sldId id="437" r:id="rId57"/>
    <p:sldId id="393" r:id="rId58"/>
    <p:sldId id="410" r:id="rId59"/>
    <p:sldId id="421" r:id="rId60"/>
    <p:sldId id="392" r:id="rId61"/>
    <p:sldId id="358" r:id="rId62"/>
    <p:sldId id="268" r:id="rId63"/>
    <p:sldId id="309" r:id="rId64"/>
    <p:sldId id="269" r:id="rId65"/>
    <p:sldId id="310" r:id="rId66"/>
    <p:sldId id="311" r:id="rId67"/>
    <p:sldId id="270" r:id="rId68"/>
    <p:sldId id="312" r:id="rId69"/>
    <p:sldId id="314" r:id="rId70"/>
    <p:sldId id="313" r:id="rId71"/>
    <p:sldId id="411" r:id="rId72"/>
    <p:sldId id="438" r:id="rId73"/>
    <p:sldId id="439" r:id="rId74"/>
    <p:sldId id="373" r:id="rId75"/>
    <p:sldId id="386" r:id="rId76"/>
    <p:sldId id="359" r:id="rId77"/>
    <p:sldId id="273" r:id="rId78"/>
    <p:sldId id="401" r:id="rId79"/>
    <p:sldId id="398" r:id="rId80"/>
    <p:sldId id="319" r:id="rId81"/>
    <p:sldId id="274" r:id="rId82"/>
    <p:sldId id="334" r:id="rId83"/>
    <p:sldId id="321" r:id="rId84"/>
    <p:sldId id="378" r:id="rId85"/>
    <p:sldId id="440" r:id="rId86"/>
    <p:sldId id="441" r:id="rId87"/>
    <p:sldId id="276" r:id="rId88"/>
    <p:sldId id="322" r:id="rId89"/>
    <p:sldId id="402" r:id="rId90"/>
    <p:sldId id="395" r:id="rId91"/>
    <p:sldId id="323" r:id="rId92"/>
    <p:sldId id="403" r:id="rId93"/>
    <p:sldId id="396" r:id="rId94"/>
    <p:sldId id="277" r:id="rId95"/>
    <p:sldId id="326" r:id="rId96"/>
    <p:sldId id="404" r:id="rId97"/>
    <p:sldId id="397" r:id="rId98"/>
    <p:sldId id="412" r:id="rId99"/>
    <p:sldId id="375" r:id="rId100"/>
    <p:sldId id="388" r:id="rId101"/>
    <p:sldId id="360" r:id="rId102"/>
    <p:sldId id="278" r:id="rId103"/>
    <p:sldId id="327" r:id="rId104"/>
    <p:sldId id="279" r:id="rId105"/>
    <p:sldId id="406" r:id="rId106"/>
    <p:sldId id="405" r:id="rId107"/>
    <p:sldId id="280" r:id="rId108"/>
    <p:sldId id="281" r:id="rId109"/>
    <p:sldId id="331" r:id="rId110"/>
    <p:sldId id="332" r:id="rId111"/>
    <p:sldId id="333" r:id="rId112"/>
    <p:sldId id="413" r:id="rId11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8/19/15" id="{D38D8B3A-685E-433C-AC9B-78BADD780328}">
          <p14:sldIdLst>
            <p14:sldId id="379"/>
            <p14:sldId id="380"/>
          </p14:sldIdLst>
        </p14:section>
        <p14:section name="8/20/15" id="{953135BF-DB02-4471-B17D-253EAC3C9731}">
          <p14:sldIdLst>
            <p14:sldId id="426"/>
            <p14:sldId id="427"/>
            <p14:sldId id="256"/>
            <p14:sldId id="355"/>
            <p14:sldId id="258"/>
            <p14:sldId id="282"/>
            <p14:sldId id="297"/>
            <p14:sldId id="259"/>
            <p14:sldId id="285"/>
            <p14:sldId id="286"/>
          </p14:sldIdLst>
        </p14:section>
        <p14:section name="8/21/15" id="{5FFD0517-4B12-47FC-827C-A3DBB75CE90E}">
          <p14:sldIdLst>
            <p14:sldId id="429"/>
            <p14:sldId id="431"/>
            <p14:sldId id="432"/>
            <p14:sldId id="430"/>
            <p14:sldId id="428"/>
          </p14:sldIdLst>
        </p14:section>
        <p14:section name="8/24/15" id="{68FDFB28-70D5-4A7F-9CAC-3F1CB0B74D82}">
          <p14:sldIdLst>
            <p14:sldId id="433"/>
            <p14:sldId id="434"/>
            <p14:sldId id="261"/>
            <p14:sldId id="287"/>
            <p14:sldId id="288"/>
            <p14:sldId id="409"/>
            <p14:sldId id="356"/>
            <p14:sldId id="381"/>
            <p14:sldId id="262"/>
            <p14:sldId id="289"/>
            <p14:sldId id="300"/>
            <p14:sldId id="399"/>
            <p14:sldId id="357"/>
          </p14:sldIdLst>
        </p14:section>
        <p14:section name="8/25 &amp; 8/26/15" id="{E6958106-6EB1-46D8-AB28-FA19FF84A545}">
          <p14:sldIdLst>
            <p14:sldId id="414"/>
            <p14:sldId id="435"/>
            <p14:sldId id="407"/>
            <p14:sldId id="408"/>
            <p14:sldId id="263"/>
            <p14:sldId id="419"/>
            <p14:sldId id="264"/>
            <p14:sldId id="295"/>
            <p14:sldId id="303"/>
            <p14:sldId id="296"/>
            <p14:sldId id="304"/>
            <p14:sldId id="265"/>
            <p14:sldId id="305"/>
          </p14:sldIdLst>
        </p14:section>
        <p14:section name="8/27/15" id="{F158F758-BBD1-4D1B-B2C1-667CF4F7A237}">
          <p14:sldIdLst>
            <p14:sldId id="365"/>
            <p14:sldId id="425"/>
            <p14:sldId id="420"/>
            <p14:sldId id="267"/>
            <p14:sldId id="306"/>
            <p14:sldId id="343"/>
            <p14:sldId id="400"/>
            <p14:sldId id="394"/>
            <p14:sldId id="350"/>
            <p14:sldId id="307"/>
            <p14:sldId id="308"/>
          </p14:sldIdLst>
        </p14:section>
        <p14:section name="8/28/15" id="{2AC35314-A78A-4CAE-A0FE-3DC0CA76B850}">
          <p14:sldIdLst>
            <p14:sldId id="436"/>
            <p14:sldId id="437"/>
            <p14:sldId id="393"/>
            <p14:sldId id="410"/>
          </p14:sldIdLst>
        </p14:section>
        <p14:section name="8/31/15" id="{DED95A32-637B-429E-88F4-B6CEBFBB61FF}">
          <p14:sldIdLst>
            <p14:sldId id="421"/>
            <p14:sldId id="392"/>
            <p14:sldId id="358"/>
            <p14:sldId id="268"/>
            <p14:sldId id="309"/>
            <p14:sldId id="269"/>
            <p14:sldId id="310"/>
            <p14:sldId id="311"/>
            <p14:sldId id="270"/>
            <p14:sldId id="312"/>
            <p14:sldId id="314"/>
            <p14:sldId id="313"/>
            <p14:sldId id="411"/>
          </p14:sldIdLst>
        </p14:section>
        <p14:section name="9/1 &amp; 9/2/15" id="{46248447-9C54-4926-A007-1A6CDD4631FD}">
          <p14:sldIdLst>
            <p14:sldId id="438"/>
            <p14:sldId id="439"/>
          </p14:sldIdLst>
        </p14:section>
        <p14:section name="9/3/15" id="{F70A81B4-D743-4908-92DA-BE1DA9CF7BA0}">
          <p14:sldIdLst>
            <p14:sldId id="373"/>
            <p14:sldId id="386"/>
            <p14:sldId id="359"/>
            <p14:sldId id="273"/>
            <p14:sldId id="401"/>
            <p14:sldId id="398"/>
            <p14:sldId id="319"/>
            <p14:sldId id="274"/>
            <p14:sldId id="334"/>
            <p14:sldId id="321"/>
          </p14:sldIdLst>
        </p14:section>
        <p14:section name="9/4/15" id="{926D5CD3-B421-4C9B-BE37-DD633C03DB6E}">
          <p14:sldIdLst>
            <p14:sldId id="378"/>
            <p14:sldId id="440"/>
            <p14:sldId id="441"/>
            <p14:sldId id="276"/>
            <p14:sldId id="322"/>
            <p14:sldId id="402"/>
            <p14:sldId id="395"/>
            <p14:sldId id="323"/>
            <p14:sldId id="403"/>
            <p14:sldId id="396"/>
            <p14:sldId id="277"/>
            <p14:sldId id="326"/>
            <p14:sldId id="404"/>
            <p14:sldId id="397"/>
            <p14:sldId id="412"/>
          </p14:sldIdLst>
        </p14:section>
        <p14:section name="9/8/15 &amp; 9/9/15" id="{096CB4B4-73B8-4A60-B42C-7FBB25BA0D8A}">
          <p14:sldIdLst>
            <p14:sldId id="375"/>
            <p14:sldId id="388"/>
            <p14:sldId id="360"/>
            <p14:sldId id="278"/>
            <p14:sldId id="327"/>
            <p14:sldId id="279"/>
            <p14:sldId id="406"/>
            <p14:sldId id="405"/>
            <p14:sldId id="280"/>
            <p14:sldId id="281"/>
            <p14:sldId id="331"/>
            <p14:sldId id="332"/>
            <p14:sldId id="333"/>
            <p14:sldId id="4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E0025"/>
    <a:srgbClr val="FFE4AD"/>
    <a:srgbClr val="FFEDC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45" autoAdjust="0"/>
  </p:normalViewPr>
  <p:slideViewPr>
    <p:cSldViewPr>
      <p:cViewPr varScale="1">
        <p:scale>
          <a:sx n="106" d="100"/>
          <a:sy n="106" d="100"/>
        </p:scale>
        <p:origin x="1164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notesMaster" Target="notesMasters/notesMaster1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735" cy="466088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1" y="1"/>
            <a:ext cx="3037735" cy="466088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pPr>
              <a:defRPr/>
            </a:pPr>
            <a:fld id="{DF28B319-CF3F-44CB-8C1F-55E40C0CFEE7}" type="datetimeFigureOut">
              <a:rPr lang="en-US"/>
              <a:pPr>
                <a:defRPr/>
              </a:pPr>
              <a:t>8/27/2015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3037735" cy="466088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1" y="8830312"/>
            <a:ext cx="3037735" cy="466088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pPr>
              <a:defRPr/>
            </a:pPr>
            <a:fld id="{295E5510-4A71-4414-8321-303240032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27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735" cy="4645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5" tIns="46587" rIns="93175" bIns="4658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081" y="0"/>
            <a:ext cx="3037735" cy="4645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5" tIns="46587" rIns="93175" bIns="4658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406" y="4415156"/>
            <a:ext cx="5609588" cy="41836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5" tIns="46587" rIns="93175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312"/>
            <a:ext cx="3037735" cy="4645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5" tIns="46587" rIns="93175" bIns="4658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0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081" y="8830312"/>
            <a:ext cx="3037735" cy="4645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5" tIns="46587" rIns="93175" bIns="4658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7E54D88-A135-4081-9C8B-B294C6DCD4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484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56026" indent="-290048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63361" indent="-231404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29339" indent="-231404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95317" indent="-231404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51786" indent="-2314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3008254" indent="-2314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64723" indent="-2314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921191" indent="-2314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97E56683-4B70-411D-9A4B-373239C53080}" type="slidenum">
              <a:rPr lang="en-US" altLang="en-US" smtClean="0">
                <a:latin typeface="Arial" panose="020B0604020202020204" pitchFamily="34" charset="0"/>
              </a:rPr>
              <a:pPr/>
              <a:t>54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946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1761" indent="-28529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1171" indent="-228234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597640" indent="-228234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4108" indent="-228234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86ACA142-C169-4022-8581-9D6DA2A5F2F2}" type="slidenum">
              <a:rPr lang="en-US" altLang="en-US" smtClean="0">
                <a:latin typeface="Arial" panose="020B0604020202020204" pitchFamily="34" charset="0"/>
              </a:rPr>
              <a:pPr/>
              <a:t>108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377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9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7"/>
                    <a:ext cx="2922" cy="214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9pPr>
                  </a:lstStyle>
                  <a:p>
                    <a:pPr>
                      <a:defRPr/>
                    </a:pPr>
                    <a:endParaRPr lang="en-US" altLang="en-US" smtClean="0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9pPr>
                  </a:lstStyle>
                  <a:p>
                    <a:pPr>
                      <a:defRPr/>
                    </a:pPr>
                    <a:endParaRPr lang="en-US" altLang="en-US" smtClean="0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0"/>
                      <a:ext cx="1814" cy="346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5" cy="545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5" cy="304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0 w 1769"/>
                        <a:gd name="T3" fmla="*/ 1 h 791"/>
                        <a:gd name="T4" fmla="*/ 0 w 1769"/>
                        <a:gd name="T5" fmla="*/ 1 h 791"/>
                        <a:gd name="T6" fmla="*/ 0 w 1769"/>
                        <a:gd name="T7" fmla="*/ 1 h 791"/>
                        <a:gd name="T8" fmla="*/ 0 w 1769"/>
                        <a:gd name="T9" fmla="*/ 1 h 791"/>
                        <a:gd name="T10" fmla="*/ 0 w 1769"/>
                        <a:gd name="T11" fmla="*/ 1 h 791"/>
                        <a:gd name="T12" fmla="*/ 0 w 1769"/>
                        <a:gd name="T13" fmla="*/ 1 h 791"/>
                        <a:gd name="T14" fmla="*/ 0 w 1769"/>
                        <a:gd name="T15" fmla="*/ 1 h 791"/>
                        <a:gd name="T16" fmla="*/ 0 w 1769"/>
                        <a:gd name="T17" fmla="*/ 1 h 791"/>
                        <a:gd name="T18" fmla="*/ 0 w 1769"/>
                        <a:gd name="T19" fmla="*/ 1 h 791"/>
                        <a:gd name="T20" fmla="*/ 0 w 1769"/>
                        <a:gd name="T21" fmla="*/ 1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8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1 w 2736"/>
                        <a:gd name="T3" fmla="*/ 0 h 504"/>
                        <a:gd name="T4" fmla="*/ 1 w 2736"/>
                        <a:gd name="T5" fmla="*/ 0 h 504"/>
                        <a:gd name="T6" fmla="*/ 1 w 2736"/>
                        <a:gd name="T7" fmla="*/ 0 h 504"/>
                        <a:gd name="T8" fmla="*/ 1 w 2736"/>
                        <a:gd name="T9" fmla="*/ 0 h 504"/>
                        <a:gd name="T10" fmla="*/ 1 w 2736"/>
                        <a:gd name="T11" fmla="*/ 0 h 504"/>
                        <a:gd name="T12" fmla="*/ 1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8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4" y="2984"/>
                      <a:ext cx="975" cy="545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5" cy="304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0" y="1814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6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0 w 1769"/>
                        <a:gd name="T3" fmla="*/ 1 h 791"/>
                        <a:gd name="T4" fmla="*/ 0 w 1769"/>
                        <a:gd name="T5" fmla="*/ 1 h 791"/>
                        <a:gd name="T6" fmla="*/ 0 w 1769"/>
                        <a:gd name="T7" fmla="*/ 1 h 791"/>
                        <a:gd name="T8" fmla="*/ 0 w 1769"/>
                        <a:gd name="T9" fmla="*/ 1 h 791"/>
                        <a:gd name="T10" fmla="*/ 0 w 1769"/>
                        <a:gd name="T11" fmla="*/ 1 h 791"/>
                        <a:gd name="T12" fmla="*/ 0 w 1769"/>
                        <a:gd name="T13" fmla="*/ 1 h 791"/>
                        <a:gd name="T14" fmla="*/ 0 w 1769"/>
                        <a:gd name="T15" fmla="*/ 1 h 791"/>
                        <a:gd name="T16" fmla="*/ 0 w 1769"/>
                        <a:gd name="T17" fmla="*/ 1 h 791"/>
                        <a:gd name="T18" fmla="*/ 0 w 1769"/>
                        <a:gd name="T19" fmla="*/ 1 h 791"/>
                        <a:gd name="T20" fmla="*/ 0 w 1769"/>
                        <a:gd name="T21" fmla="*/ 1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4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1 w 2736"/>
                        <a:gd name="T3" fmla="*/ 0 h 504"/>
                        <a:gd name="T4" fmla="*/ 1 w 2736"/>
                        <a:gd name="T5" fmla="*/ 0 h 504"/>
                        <a:gd name="T6" fmla="*/ 1 w 2736"/>
                        <a:gd name="T7" fmla="*/ 0 h 504"/>
                        <a:gd name="T8" fmla="*/ 1 w 2736"/>
                        <a:gd name="T9" fmla="*/ 0 h 504"/>
                        <a:gd name="T10" fmla="*/ 1 w 2736"/>
                        <a:gd name="T11" fmla="*/ 0 h 504"/>
                        <a:gd name="T12" fmla="*/ 1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2" y="1306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6" y="1117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5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5"/>
                      <a:ext cx="570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3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6" y="672"/>
                      <a:ext cx="662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8" y="196"/>
                    <a:ext cx="552" cy="22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0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0" y="181"/>
                      <a:ext cx="570" cy="290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2" y="914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0 w 2736"/>
                        <a:gd name="T3" fmla="*/ 1 h 504"/>
                        <a:gd name="T4" fmla="*/ 0 w 2736"/>
                        <a:gd name="T5" fmla="*/ 1 h 504"/>
                        <a:gd name="T6" fmla="*/ 0 w 2736"/>
                        <a:gd name="T7" fmla="*/ 1 h 504"/>
                        <a:gd name="T8" fmla="*/ 0 w 2736"/>
                        <a:gd name="T9" fmla="*/ 1 h 504"/>
                        <a:gd name="T10" fmla="*/ 0 w 2736"/>
                        <a:gd name="T11" fmla="*/ 1 h 504"/>
                        <a:gd name="T12" fmla="*/ 0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2"/>
                      <a:ext cx="621" cy="424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0 w 1769"/>
                        <a:gd name="T3" fmla="*/ 1 h 791"/>
                        <a:gd name="T4" fmla="*/ 0 w 1769"/>
                        <a:gd name="T5" fmla="*/ 1 h 791"/>
                        <a:gd name="T6" fmla="*/ 0 w 1769"/>
                        <a:gd name="T7" fmla="*/ 1 h 791"/>
                        <a:gd name="T8" fmla="*/ 0 w 1769"/>
                        <a:gd name="T9" fmla="*/ 1 h 791"/>
                        <a:gd name="T10" fmla="*/ 0 w 1769"/>
                        <a:gd name="T11" fmla="*/ 1 h 791"/>
                        <a:gd name="T12" fmla="*/ 0 w 1769"/>
                        <a:gd name="T13" fmla="*/ 1 h 791"/>
                        <a:gd name="T14" fmla="*/ 0 w 1769"/>
                        <a:gd name="T15" fmla="*/ 1 h 791"/>
                        <a:gd name="T16" fmla="*/ 0 w 1769"/>
                        <a:gd name="T17" fmla="*/ 1 h 791"/>
                        <a:gd name="T18" fmla="*/ 0 w 1769"/>
                        <a:gd name="T19" fmla="*/ 1 h 791"/>
                        <a:gd name="T20" fmla="*/ 0 w 1769"/>
                        <a:gd name="T21" fmla="*/ 1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85" name="Freeform 222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" name="Freeform 223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0"/>
                      <a:ext cx="512" cy="13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1" y="2475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8"/>
                      <a:ext cx="1595" cy="312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3" y="3635"/>
                      <a:ext cx="856" cy="490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0 w 1769"/>
                        <a:gd name="T3" fmla="*/ 1 h 791"/>
                        <a:gd name="T4" fmla="*/ 0 w 1769"/>
                        <a:gd name="T5" fmla="*/ 1 h 791"/>
                        <a:gd name="T6" fmla="*/ 0 w 1769"/>
                        <a:gd name="T7" fmla="*/ 1 h 791"/>
                        <a:gd name="T8" fmla="*/ 0 w 1769"/>
                        <a:gd name="T9" fmla="*/ 1 h 791"/>
                        <a:gd name="T10" fmla="*/ 0 w 1769"/>
                        <a:gd name="T11" fmla="*/ 1 h 791"/>
                        <a:gd name="T12" fmla="*/ 0 w 1769"/>
                        <a:gd name="T13" fmla="*/ 1 h 791"/>
                        <a:gd name="T14" fmla="*/ 0 w 1769"/>
                        <a:gd name="T15" fmla="*/ 1 h 791"/>
                        <a:gd name="T16" fmla="*/ 0 w 1769"/>
                        <a:gd name="T17" fmla="*/ 1 h 791"/>
                        <a:gd name="T18" fmla="*/ 0 w 1769"/>
                        <a:gd name="T19" fmla="*/ 1 h 791"/>
                        <a:gd name="T20" fmla="*/ 0 w 1769"/>
                        <a:gd name="T21" fmla="*/ 1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0" y="2694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2" y="3898"/>
                      <a:ext cx="918" cy="472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7" y="2423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5"/>
                      <a:ext cx="924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2"/>
                      <a:ext cx="1649" cy="299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4" cy="469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0 w 1769"/>
                        <a:gd name="T3" fmla="*/ 1 h 791"/>
                        <a:gd name="T4" fmla="*/ 0 w 1769"/>
                        <a:gd name="T5" fmla="*/ 1 h 791"/>
                        <a:gd name="T6" fmla="*/ 0 w 1769"/>
                        <a:gd name="T7" fmla="*/ 1 h 791"/>
                        <a:gd name="T8" fmla="*/ 0 w 1769"/>
                        <a:gd name="T9" fmla="*/ 1 h 791"/>
                        <a:gd name="T10" fmla="*/ 0 w 1769"/>
                        <a:gd name="T11" fmla="*/ 1 h 791"/>
                        <a:gd name="T12" fmla="*/ 0 w 1769"/>
                        <a:gd name="T13" fmla="*/ 1 h 791"/>
                        <a:gd name="T14" fmla="*/ 0 w 1769"/>
                        <a:gd name="T15" fmla="*/ 1 h 791"/>
                        <a:gd name="T16" fmla="*/ 0 w 1769"/>
                        <a:gd name="T17" fmla="*/ 1 h 791"/>
                        <a:gd name="T18" fmla="*/ 0 w 1769"/>
                        <a:gd name="T19" fmla="*/ 1 h 791"/>
                        <a:gd name="T20" fmla="*/ 0 w 1769"/>
                        <a:gd name="T21" fmla="*/ 1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0" cy="246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1 w 2736"/>
                        <a:gd name="T3" fmla="*/ 0 h 504"/>
                        <a:gd name="T4" fmla="*/ 1 w 2736"/>
                        <a:gd name="T5" fmla="*/ 0 h 504"/>
                        <a:gd name="T6" fmla="*/ 1 w 2736"/>
                        <a:gd name="T7" fmla="*/ 0 h 504"/>
                        <a:gd name="T8" fmla="*/ 1 w 2736"/>
                        <a:gd name="T9" fmla="*/ 0 h 504"/>
                        <a:gd name="T10" fmla="*/ 1 w 2736"/>
                        <a:gd name="T11" fmla="*/ 0 h 504"/>
                        <a:gd name="T12" fmla="*/ 1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3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1 w 2736"/>
                        <a:gd name="T3" fmla="*/ 0 h 504"/>
                        <a:gd name="T4" fmla="*/ 1 w 2736"/>
                        <a:gd name="T5" fmla="*/ 0 h 504"/>
                        <a:gd name="T6" fmla="*/ 1 w 2736"/>
                        <a:gd name="T7" fmla="*/ 0 h 504"/>
                        <a:gd name="T8" fmla="*/ 1 w 2736"/>
                        <a:gd name="T9" fmla="*/ 0 h 504"/>
                        <a:gd name="T10" fmla="*/ 1 w 2736"/>
                        <a:gd name="T11" fmla="*/ 0 h 504"/>
                        <a:gd name="T12" fmla="*/ 1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1 w 2736"/>
                        <a:gd name="T3" fmla="*/ 0 h 504"/>
                        <a:gd name="T4" fmla="*/ 1 w 2736"/>
                        <a:gd name="T5" fmla="*/ 0 h 504"/>
                        <a:gd name="T6" fmla="*/ 1 w 2736"/>
                        <a:gd name="T7" fmla="*/ 0 h 504"/>
                        <a:gd name="T8" fmla="*/ 1 w 2736"/>
                        <a:gd name="T9" fmla="*/ 0 h 504"/>
                        <a:gd name="T10" fmla="*/ 1 w 2736"/>
                        <a:gd name="T11" fmla="*/ 0 h 504"/>
                        <a:gd name="T12" fmla="*/ 1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7"/>
                  </a:xfrm>
                  <a:custGeom>
                    <a:avLst/>
                    <a:gdLst>
                      <a:gd name="T0" fmla="*/ 0 w 36729"/>
                      <a:gd name="T1" fmla="*/ 0 h 21600"/>
                      <a:gd name="T2" fmla="*/ 0 w 36729"/>
                      <a:gd name="T3" fmla="*/ 0 h 21600"/>
                      <a:gd name="T4" fmla="*/ 0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600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600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6" cy="2379"/>
                  </a:xfrm>
                  <a:custGeom>
                    <a:avLst/>
                    <a:gdLst>
                      <a:gd name="T0" fmla="*/ 0 w 30473"/>
                      <a:gd name="T1" fmla="*/ 0 h 22305"/>
                      <a:gd name="T2" fmla="*/ 0 w 30473"/>
                      <a:gd name="T3" fmla="*/ 0 h 22305"/>
                      <a:gd name="T4" fmla="*/ 0 w 30473"/>
                      <a:gd name="T5" fmla="*/ 0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80"/>
                  </a:xfrm>
                  <a:custGeom>
                    <a:avLst/>
                    <a:gdLst>
                      <a:gd name="T0" fmla="*/ 0 w 34812"/>
                      <a:gd name="T1" fmla="*/ 0 h 22305"/>
                      <a:gd name="T2" fmla="*/ 0 w 34812"/>
                      <a:gd name="T3" fmla="*/ 0 h 22305"/>
                      <a:gd name="T4" fmla="*/ 0 w 34812"/>
                      <a:gd name="T5" fmla="*/ 0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0" cy="2380"/>
                  </a:xfrm>
                  <a:custGeom>
                    <a:avLst/>
                    <a:gdLst>
                      <a:gd name="T0" fmla="*/ 0 w 36830"/>
                      <a:gd name="T1" fmla="*/ 0 h 22305"/>
                      <a:gd name="T2" fmla="*/ 0 w 36830"/>
                      <a:gd name="T3" fmla="*/ 0 h 22305"/>
                      <a:gd name="T4" fmla="*/ 0 w 36830"/>
                      <a:gd name="T5" fmla="*/ 0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0" cy="2304"/>
                  </a:xfrm>
                  <a:custGeom>
                    <a:avLst/>
                    <a:gdLst>
                      <a:gd name="T0" fmla="*/ 0 w 31881"/>
                      <a:gd name="T1" fmla="*/ 0 h 21600"/>
                      <a:gd name="T2" fmla="*/ 0 w 31881"/>
                      <a:gd name="T3" fmla="*/ 0 h 21600"/>
                      <a:gd name="T4" fmla="*/ 0 w 31881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5" cy="2304"/>
                  </a:xfrm>
                  <a:custGeom>
                    <a:avLst/>
                    <a:gdLst>
                      <a:gd name="T0" fmla="*/ 0 w 31146"/>
                      <a:gd name="T1" fmla="*/ 0 h 21600"/>
                      <a:gd name="T2" fmla="*/ 0 w 31146"/>
                      <a:gd name="T3" fmla="*/ 0 h 21600"/>
                      <a:gd name="T4" fmla="*/ 0 w 31146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1 h 2368"/>
                      <a:gd name="T2" fmla="*/ 1 w 776"/>
                      <a:gd name="T3" fmla="*/ 1 h 2368"/>
                      <a:gd name="T4" fmla="*/ 1 w 776"/>
                      <a:gd name="T5" fmla="*/ 1 h 2368"/>
                      <a:gd name="T6" fmla="*/ 1 w 776"/>
                      <a:gd name="T7" fmla="*/ 1 h 2368"/>
                      <a:gd name="T8" fmla="*/ 1 w 776"/>
                      <a:gd name="T9" fmla="*/ 1 h 2368"/>
                      <a:gd name="T10" fmla="*/ 1 w 776"/>
                      <a:gd name="T11" fmla="*/ 1 h 2368"/>
                      <a:gd name="T12" fmla="*/ 1 w 776"/>
                      <a:gd name="T13" fmla="*/ 1 h 2368"/>
                      <a:gd name="T14" fmla="*/ 1 w 776"/>
                      <a:gd name="T15" fmla="*/ 1 h 2368"/>
                      <a:gd name="T16" fmla="*/ 1 w 776"/>
                      <a:gd name="T17" fmla="*/ 1 h 2368"/>
                      <a:gd name="T18" fmla="*/ 1 w 776"/>
                      <a:gd name="T19" fmla="*/ 1 h 2368"/>
                      <a:gd name="T20" fmla="*/ 1 w 776"/>
                      <a:gd name="T21" fmla="*/ 1 h 2368"/>
                      <a:gd name="T22" fmla="*/ 1 w 776"/>
                      <a:gd name="T23" fmla="*/ 1 h 2368"/>
                      <a:gd name="T24" fmla="*/ 1 w 776"/>
                      <a:gd name="T25" fmla="*/ 1 h 2368"/>
                      <a:gd name="T26" fmla="*/ 1 w 776"/>
                      <a:gd name="T27" fmla="*/ 1 h 2368"/>
                      <a:gd name="T28" fmla="*/ 1 w 776"/>
                      <a:gd name="T29" fmla="*/ 1 h 2368"/>
                      <a:gd name="T30" fmla="*/ 1 w 776"/>
                      <a:gd name="T31" fmla="*/ 1 h 2368"/>
                      <a:gd name="T32" fmla="*/ 1 w 776"/>
                      <a:gd name="T33" fmla="*/ 1 h 2368"/>
                      <a:gd name="T34" fmla="*/ 1 w 776"/>
                      <a:gd name="T35" fmla="*/ 1 h 2368"/>
                      <a:gd name="T36" fmla="*/ 1 w 776"/>
                      <a:gd name="T37" fmla="*/ 1 h 2368"/>
                      <a:gd name="T38" fmla="*/ 1 w 776"/>
                      <a:gd name="T39" fmla="*/ 1 h 2368"/>
                      <a:gd name="T40" fmla="*/ 1 w 776"/>
                      <a:gd name="T41" fmla="*/ 1 h 2368"/>
                      <a:gd name="T42" fmla="*/ 1 w 776"/>
                      <a:gd name="T43" fmla="*/ 1 h 2368"/>
                      <a:gd name="T44" fmla="*/ 1 w 776"/>
                      <a:gd name="T45" fmla="*/ 1 h 2368"/>
                      <a:gd name="T46" fmla="*/ 1 w 776"/>
                      <a:gd name="T47" fmla="*/ 1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-1346631">
                  <a:off x="3280" y="1529"/>
                  <a:ext cx="442" cy="837"/>
                </a:xfrm>
                <a:custGeom>
                  <a:avLst/>
                  <a:gdLst>
                    <a:gd name="T0" fmla="*/ 0 w 776"/>
                    <a:gd name="T1" fmla="*/ 0 h 2368"/>
                    <a:gd name="T2" fmla="*/ 1 w 776"/>
                    <a:gd name="T3" fmla="*/ 0 h 2368"/>
                    <a:gd name="T4" fmla="*/ 1 w 776"/>
                    <a:gd name="T5" fmla="*/ 0 h 2368"/>
                    <a:gd name="T6" fmla="*/ 1 w 776"/>
                    <a:gd name="T7" fmla="*/ 0 h 2368"/>
                    <a:gd name="T8" fmla="*/ 1 w 776"/>
                    <a:gd name="T9" fmla="*/ 0 h 2368"/>
                    <a:gd name="T10" fmla="*/ 1 w 776"/>
                    <a:gd name="T11" fmla="*/ 0 h 2368"/>
                    <a:gd name="T12" fmla="*/ 1 w 776"/>
                    <a:gd name="T13" fmla="*/ 0 h 2368"/>
                    <a:gd name="T14" fmla="*/ 1 w 776"/>
                    <a:gd name="T15" fmla="*/ 0 h 2368"/>
                    <a:gd name="T16" fmla="*/ 1 w 776"/>
                    <a:gd name="T17" fmla="*/ 0 h 2368"/>
                    <a:gd name="T18" fmla="*/ 1 w 776"/>
                    <a:gd name="T19" fmla="*/ 0 h 2368"/>
                    <a:gd name="T20" fmla="*/ 1 w 776"/>
                    <a:gd name="T21" fmla="*/ 0 h 2368"/>
                    <a:gd name="T22" fmla="*/ 1 w 776"/>
                    <a:gd name="T23" fmla="*/ 0 h 2368"/>
                    <a:gd name="T24" fmla="*/ 1 w 776"/>
                    <a:gd name="T25" fmla="*/ 0 h 2368"/>
                    <a:gd name="T26" fmla="*/ 1 w 776"/>
                    <a:gd name="T27" fmla="*/ 0 h 2368"/>
                    <a:gd name="T28" fmla="*/ 1 w 776"/>
                    <a:gd name="T29" fmla="*/ 0 h 2368"/>
                    <a:gd name="T30" fmla="*/ 1 w 776"/>
                    <a:gd name="T31" fmla="*/ 0 h 2368"/>
                    <a:gd name="T32" fmla="*/ 1 w 776"/>
                    <a:gd name="T33" fmla="*/ 0 h 2368"/>
                    <a:gd name="T34" fmla="*/ 1 w 776"/>
                    <a:gd name="T35" fmla="*/ 0 h 2368"/>
                    <a:gd name="T36" fmla="*/ 1 w 776"/>
                    <a:gd name="T37" fmla="*/ 0 h 2368"/>
                    <a:gd name="T38" fmla="*/ 1 w 776"/>
                    <a:gd name="T39" fmla="*/ 0 h 2368"/>
                    <a:gd name="T40" fmla="*/ 1 w 776"/>
                    <a:gd name="T41" fmla="*/ 0 h 2368"/>
                    <a:gd name="T42" fmla="*/ 1 w 776"/>
                    <a:gd name="T43" fmla="*/ 0 h 2368"/>
                    <a:gd name="T44" fmla="*/ 1 w 776"/>
                    <a:gd name="T45" fmla="*/ 0 h 2368"/>
                    <a:gd name="T46" fmla="*/ 1 w 776"/>
                    <a:gd name="T47" fmla="*/ 0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1 h 2368"/>
                  <a:gd name="T2" fmla="*/ 1 w 776"/>
                  <a:gd name="T3" fmla="*/ 1 h 2368"/>
                  <a:gd name="T4" fmla="*/ 1 w 776"/>
                  <a:gd name="T5" fmla="*/ 1 h 2368"/>
                  <a:gd name="T6" fmla="*/ 1 w 776"/>
                  <a:gd name="T7" fmla="*/ 1 h 2368"/>
                  <a:gd name="T8" fmla="*/ 1 w 776"/>
                  <a:gd name="T9" fmla="*/ 1 h 2368"/>
                  <a:gd name="T10" fmla="*/ 1 w 776"/>
                  <a:gd name="T11" fmla="*/ 1 h 2368"/>
                  <a:gd name="T12" fmla="*/ 1 w 776"/>
                  <a:gd name="T13" fmla="*/ 1 h 2368"/>
                  <a:gd name="T14" fmla="*/ 1 w 776"/>
                  <a:gd name="T15" fmla="*/ 1 h 2368"/>
                  <a:gd name="T16" fmla="*/ 1 w 776"/>
                  <a:gd name="T17" fmla="*/ 1 h 2368"/>
                  <a:gd name="T18" fmla="*/ 1 w 776"/>
                  <a:gd name="T19" fmla="*/ 1 h 2368"/>
                  <a:gd name="T20" fmla="*/ 1 w 776"/>
                  <a:gd name="T21" fmla="*/ 1 h 2368"/>
                  <a:gd name="T22" fmla="*/ 1 w 776"/>
                  <a:gd name="T23" fmla="*/ 1 h 2368"/>
                  <a:gd name="T24" fmla="*/ 1 w 776"/>
                  <a:gd name="T25" fmla="*/ 1 h 2368"/>
                  <a:gd name="T26" fmla="*/ 1 w 776"/>
                  <a:gd name="T27" fmla="*/ 1 h 2368"/>
                  <a:gd name="T28" fmla="*/ 1 w 776"/>
                  <a:gd name="T29" fmla="*/ 1 h 2368"/>
                  <a:gd name="T30" fmla="*/ 1 w 776"/>
                  <a:gd name="T31" fmla="*/ 1 h 2368"/>
                  <a:gd name="T32" fmla="*/ 1 w 776"/>
                  <a:gd name="T33" fmla="*/ 1 h 2368"/>
                  <a:gd name="T34" fmla="*/ 1 w 776"/>
                  <a:gd name="T35" fmla="*/ 1 h 2368"/>
                  <a:gd name="T36" fmla="*/ 1 w 776"/>
                  <a:gd name="T37" fmla="*/ 1 h 2368"/>
                  <a:gd name="T38" fmla="*/ 1 w 776"/>
                  <a:gd name="T39" fmla="*/ 1 h 2368"/>
                  <a:gd name="T40" fmla="*/ 1 w 776"/>
                  <a:gd name="T41" fmla="*/ 1 h 2368"/>
                  <a:gd name="T42" fmla="*/ 1 w 776"/>
                  <a:gd name="T43" fmla="*/ 1 h 2368"/>
                  <a:gd name="T44" fmla="*/ 1 w 776"/>
                  <a:gd name="T45" fmla="*/ 1 h 2368"/>
                  <a:gd name="T46" fmla="*/ 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1" cy="2304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5" cy="2379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>
                  <a:gd name="T0" fmla="*/ 0 w 776"/>
                  <a:gd name="T1" fmla="*/ 1 h 2368"/>
                  <a:gd name="T2" fmla="*/ 1 w 776"/>
                  <a:gd name="T3" fmla="*/ 1 h 2368"/>
                  <a:gd name="T4" fmla="*/ 1 w 776"/>
                  <a:gd name="T5" fmla="*/ 1 h 2368"/>
                  <a:gd name="T6" fmla="*/ 1 w 776"/>
                  <a:gd name="T7" fmla="*/ 1 h 2368"/>
                  <a:gd name="T8" fmla="*/ 1 w 776"/>
                  <a:gd name="T9" fmla="*/ 1 h 2368"/>
                  <a:gd name="T10" fmla="*/ 1 w 776"/>
                  <a:gd name="T11" fmla="*/ 1 h 2368"/>
                  <a:gd name="T12" fmla="*/ 1 w 776"/>
                  <a:gd name="T13" fmla="*/ 1 h 2368"/>
                  <a:gd name="T14" fmla="*/ 1 w 776"/>
                  <a:gd name="T15" fmla="*/ 1 h 2368"/>
                  <a:gd name="T16" fmla="*/ 1 w 776"/>
                  <a:gd name="T17" fmla="*/ 1 h 2368"/>
                  <a:gd name="T18" fmla="*/ 1 w 776"/>
                  <a:gd name="T19" fmla="*/ 1 h 2368"/>
                  <a:gd name="T20" fmla="*/ 1 w 776"/>
                  <a:gd name="T21" fmla="*/ 1 h 2368"/>
                  <a:gd name="T22" fmla="*/ 1 w 776"/>
                  <a:gd name="T23" fmla="*/ 1 h 2368"/>
                  <a:gd name="T24" fmla="*/ 1 w 776"/>
                  <a:gd name="T25" fmla="*/ 1 h 2368"/>
                  <a:gd name="T26" fmla="*/ 1 w 776"/>
                  <a:gd name="T27" fmla="*/ 1 h 2368"/>
                  <a:gd name="T28" fmla="*/ 1 w 776"/>
                  <a:gd name="T29" fmla="*/ 1 h 2368"/>
                  <a:gd name="T30" fmla="*/ 1 w 776"/>
                  <a:gd name="T31" fmla="*/ 1 h 2368"/>
                  <a:gd name="T32" fmla="*/ 1 w 776"/>
                  <a:gd name="T33" fmla="*/ 1 h 2368"/>
                  <a:gd name="T34" fmla="*/ 1 w 776"/>
                  <a:gd name="T35" fmla="*/ 1 h 2368"/>
                  <a:gd name="T36" fmla="*/ 1 w 776"/>
                  <a:gd name="T37" fmla="*/ 1 h 2368"/>
                  <a:gd name="T38" fmla="*/ 1 w 776"/>
                  <a:gd name="T39" fmla="*/ 1 h 2368"/>
                  <a:gd name="T40" fmla="*/ 1 w 776"/>
                  <a:gd name="T41" fmla="*/ 1 h 2368"/>
                  <a:gd name="T42" fmla="*/ 1 w 776"/>
                  <a:gd name="T43" fmla="*/ 1 h 2368"/>
                  <a:gd name="T44" fmla="*/ 1 w 776"/>
                  <a:gd name="T45" fmla="*/ 1 h 2368"/>
                  <a:gd name="T46" fmla="*/ 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6" y="2149"/>
                <a:ext cx="442" cy="83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>
                  <a:gd name="T0" fmla="*/ 0 w 776"/>
                  <a:gd name="T1" fmla="*/ 1 h 2368"/>
                  <a:gd name="T2" fmla="*/ 383429 w 776"/>
                  <a:gd name="T3" fmla="*/ 1 h 2368"/>
                  <a:gd name="T4" fmla="*/ 152115 w 776"/>
                  <a:gd name="T5" fmla="*/ 1 h 2368"/>
                  <a:gd name="T6" fmla="*/ 536109 w 776"/>
                  <a:gd name="T7" fmla="*/ 1 h 2368"/>
                  <a:gd name="T8" fmla="*/ 305785 w 776"/>
                  <a:gd name="T9" fmla="*/ 1 h 2368"/>
                  <a:gd name="T10" fmla="*/ 612326 w 776"/>
                  <a:gd name="T11" fmla="*/ 1 h 2368"/>
                  <a:gd name="T12" fmla="*/ 458712 w 776"/>
                  <a:gd name="T13" fmla="*/ 1 h 2368"/>
                  <a:gd name="T14" fmla="*/ 764894 w 776"/>
                  <a:gd name="T15" fmla="*/ 1 h 2368"/>
                  <a:gd name="T16" fmla="*/ 612326 w 776"/>
                  <a:gd name="T17" fmla="*/ 1 h 2368"/>
                  <a:gd name="T18" fmla="*/ 841857 w 776"/>
                  <a:gd name="T19" fmla="*/ 1 h 2368"/>
                  <a:gd name="T20" fmla="*/ 764894 w 776"/>
                  <a:gd name="T21" fmla="*/ 1 h 2368"/>
                  <a:gd name="T22" fmla="*/ 917809 w 776"/>
                  <a:gd name="T23" fmla="*/ 1 h 2368"/>
                  <a:gd name="T24" fmla="*/ 917809 w 776"/>
                  <a:gd name="T25" fmla="*/ 1 h 2368"/>
                  <a:gd name="T26" fmla="*/ 1071066 w 776"/>
                  <a:gd name="T27" fmla="*/ 1 h 2368"/>
                  <a:gd name="T28" fmla="*/ 993968 w 776"/>
                  <a:gd name="T29" fmla="*/ 1 h 2368"/>
                  <a:gd name="T30" fmla="*/ 1148137 w 776"/>
                  <a:gd name="T31" fmla="*/ 1 h 2368"/>
                  <a:gd name="T32" fmla="*/ 1071066 w 776"/>
                  <a:gd name="T33" fmla="*/ 1 h 2368"/>
                  <a:gd name="T34" fmla="*/ 1148137 w 776"/>
                  <a:gd name="T35" fmla="*/ 1 h 2368"/>
                  <a:gd name="T36" fmla="*/ 1071066 w 776"/>
                  <a:gd name="T37" fmla="*/ 1 h 2368"/>
                  <a:gd name="T38" fmla="*/ 1224720 w 776"/>
                  <a:gd name="T39" fmla="*/ 1 h 2368"/>
                  <a:gd name="T40" fmla="*/ 1148137 w 776"/>
                  <a:gd name="T41" fmla="*/ 1 h 2368"/>
                  <a:gd name="T42" fmla="*/ 1224720 w 776"/>
                  <a:gd name="T43" fmla="*/ 1 h 2368"/>
                  <a:gd name="T44" fmla="*/ 1148137 w 776"/>
                  <a:gd name="T45" fmla="*/ 1 h 2368"/>
                  <a:gd name="T46" fmla="*/ 1224720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5" cy="1524"/>
              </a:xfrm>
              <a:custGeom>
                <a:avLst/>
                <a:gdLst>
                  <a:gd name="T0" fmla="*/ 0 w 776"/>
                  <a:gd name="T1" fmla="*/ 1 h 2368"/>
                  <a:gd name="T2" fmla="*/ 21 w 776"/>
                  <a:gd name="T3" fmla="*/ 1 h 2368"/>
                  <a:gd name="T4" fmla="*/ 9 w 776"/>
                  <a:gd name="T5" fmla="*/ 1 h 2368"/>
                  <a:gd name="T6" fmla="*/ 30 w 776"/>
                  <a:gd name="T7" fmla="*/ 1 h 2368"/>
                  <a:gd name="T8" fmla="*/ 17 w 776"/>
                  <a:gd name="T9" fmla="*/ 1 h 2368"/>
                  <a:gd name="T10" fmla="*/ 34 w 776"/>
                  <a:gd name="T11" fmla="*/ 1 h 2368"/>
                  <a:gd name="T12" fmla="*/ 26 w 776"/>
                  <a:gd name="T13" fmla="*/ 1 h 2368"/>
                  <a:gd name="T14" fmla="*/ 42 w 776"/>
                  <a:gd name="T15" fmla="*/ 1 h 2368"/>
                  <a:gd name="T16" fmla="*/ 34 w 776"/>
                  <a:gd name="T17" fmla="*/ 1 h 2368"/>
                  <a:gd name="T18" fmla="*/ 47 w 776"/>
                  <a:gd name="T19" fmla="*/ 1 h 2368"/>
                  <a:gd name="T20" fmla="*/ 42 w 776"/>
                  <a:gd name="T21" fmla="*/ 1 h 2368"/>
                  <a:gd name="T22" fmla="*/ 51 w 776"/>
                  <a:gd name="T23" fmla="*/ 1 h 2368"/>
                  <a:gd name="T24" fmla="*/ 51 w 776"/>
                  <a:gd name="T25" fmla="*/ 1 h 2368"/>
                  <a:gd name="T26" fmla="*/ 59 w 776"/>
                  <a:gd name="T27" fmla="*/ 1 h 2368"/>
                  <a:gd name="T28" fmla="*/ 56 w 776"/>
                  <a:gd name="T29" fmla="*/ 1 h 2368"/>
                  <a:gd name="T30" fmla="*/ 64 w 776"/>
                  <a:gd name="T31" fmla="*/ 1 h 2368"/>
                  <a:gd name="T32" fmla="*/ 59 w 776"/>
                  <a:gd name="T33" fmla="*/ 1 h 2368"/>
                  <a:gd name="T34" fmla="*/ 64 w 776"/>
                  <a:gd name="T35" fmla="*/ 1 h 2368"/>
                  <a:gd name="T36" fmla="*/ 59 w 776"/>
                  <a:gd name="T37" fmla="*/ 1 h 2368"/>
                  <a:gd name="T38" fmla="*/ 69 w 776"/>
                  <a:gd name="T39" fmla="*/ 1 h 2368"/>
                  <a:gd name="T40" fmla="*/ 64 w 776"/>
                  <a:gd name="T41" fmla="*/ 1 h 2368"/>
                  <a:gd name="T42" fmla="*/ 69 w 776"/>
                  <a:gd name="T43" fmla="*/ 1 h 2368"/>
                  <a:gd name="T44" fmla="*/ 64 w 776"/>
                  <a:gd name="T45" fmla="*/ 1 h 2368"/>
                  <a:gd name="T46" fmla="*/ 69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1"/>
              </a:xfrm>
              <a:custGeom>
                <a:avLst/>
                <a:gdLst>
                  <a:gd name="T0" fmla="*/ 0 w 776"/>
                  <a:gd name="T1" fmla="*/ 1 h 2368"/>
                  <a:gd name="T2" fmla="*/ 74048 w 776"/>
                  <a:gd name="T3" fmla="*/ 1 h 2368"/>
                  <a:gd name="T4" fmla="*/ 29694 w 776"/>
                  <a:gd name="T5" fmla="*/ 1 h 2368"/>
                  <a:gd name="T6" fmla="*/ 103626 w 776"/>
                  <a:gd name="T7" fmla="*/ 1 h 2368"/>
                  <a:gd name="T8" fmla="*/ 59240 w 776"/>
                  <a:gd name="T9" fmla="*/ 1 h 2368"/>
                  <a:gd name="T10" fmla="*/ 118408 w 776"/>
                  <a:gd name="T11" fmla="*/ 1 h 2368"/>
                  <a:gd name="T12" fmla="*/ 88856 w 776"/>
                  <a:gd name="T13" fmla="*/ 1 h 2368"/>
                  <a:gd name="T14" fmla="*/ 148217 w 776"/>
                  <a:gd name="T15" fmla="*/ 1 h 2368"/>
                  <a:gd name="T16" fmla="*/ 118408 w 776"/>
                  <a:gd name="T17" fmla="*/ 1 h 2368"/>
                  <a:gd name="T18" fmla="*/ 163166 w 776"/>
                  <a:gd name="T19" fmla="*/ 1 h 2368"/>
                  <a:gd name="T20" fmla="*/ 148217 w 776"/>
                  <a:gd name="T21" fmla="*/ 1 h 2368"/>
                  <a:gd name="T22" fmla="*/ 177637 w 776"/>
                  <a:gd name="T23" fmla="*/ 1 h 2368"/>
                  <a:gd name="T24" fmla="*/ 177637 w 776"/>
                  <a:gd name="T25" fmla="*/ 1 h 2368"/>
                  <a:gd name="T26" fmla="*/ 207542 w 776"/>
                  <a:gd name="T27" fmla="*/ 1 h 2368"/>
                  <a:gd name="T28" fmla="*/ 192744 w 776"/>
                  <a:gd name="T29" fmla="*/ 1 h 2368"/>
                  <a:gd name="T30" fmla="*/ 222304 w 776"/>
                  <a:gd name="T31" fmla="*/ 1 h 2368"/>
                  <a:gd name="T32" fmla="*/ 207542 w 776"/>
                  <a:gd name="T33" fmla="*/ 1 h 2368"/>
                  <a:gd name="T34" fmla="*/ 222304 w 776"/>
                  <a:gd name="T35" fmla="*/ 1 h 2368"/>
                  <a:gd name="T36" fmla="*/ 207542 w 776"/>
                  <a:gd name="T37" fmla="*/ 1 h 2368"/>
                  <a:gd name="T38" fmla="*/ 237324 w 776"/>
                  <a:gd name="T39" fmla="*/ 1 h 2368"/>
                  <a:gd name="T40" fmla="*/ 222304 w 776"/>
                  <a:gd name="T41" fmla="*/ 1 h 2368"/>
                  <a:gd name="T42" fmla="*/ 237324 w 776"/>
                  <a:gd name="T43" fmla="*/ 1 h 2368"/>
                  <a:gd name="T44" fmla="*/ 222304 w 776"/>
                  <a:gd name="T45" fmla="*/ 1 h 2368"/>
                  <a:gd name="T46" fmla="*/ 237324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7" y="1470"/>
                <a:ext cx="1519" cy="1067"/>
              </a:xfrm>
              <a:custGeom>
                <a:avLst/>
                <a:gdLst>
                  <a:gd name="T0" fmla="*/ 0 w 776"/>
                  <a:gd name="T1" fmla="*/ 0 h 2368"/>
                  <a:gd name="T2" fmla="*/ 624782290 w 776"/>
                  <a:gd name="T3" fmla="*/ 0 h 2368"/>
                  <a:gd name="T4" fmla="*/ 250696476 w 776"/>
                  <a:gd name="T5" fmla="*/ 0 h 2368"/>
                  <a:gd name="T6" fmla="*/ 875659604 w 776"/>
                  <a:gd name="T7" fmla="*/ 0 h 2368"/>
                  <a:gd name="T8" fmla="*/ 501549316 w 776"/>
                  <a:gd name="T9" fmla="*/ 0 h 2368"/>
                  <a:gd name="T10" fmla="*/ 1000980987 w 776"/>
                  <a:gd name="T11" fmla="*/ 0 h 2368"/>
                  <a:gd name="T12" fmla="*/ 750285106 w 776"/>
                  <a:gd name="T13" fmla="*/ 0 h 2368"/>
                  <a:gd name="T14" fmla="*/ 1251832641 w 776"/>
                  <a:gd name="T15" fmla="*/ 0 h 2368"/>
                  <a:gd name="T16" fmla="*/ 1000980987 w 776"/>
                  <a:gd name="T17" fmla="*/ 0 h 2368"/>
                  <a:gd name="T18" fmla="*/ 1376800101 w 776"/>
                  <a:gd name="T19" fmla="*/ 0 h 2368"/>
                  <a:gd name="T20" fmla="*/ 1251832641 w 776"/>
                  <a:gd name="T21" fmla="*/ 0 h 2368"/>
                  <a:gd name="T22" fmla="*/ 1502154020 w 776"/>
                  <a:gd name="T23" fmla="*/ 0 h 2368"/>
                  <a:gd name="T24" fmla="*/ 1502154020 w 776"/>
                  <a:gd name="T25" fmla="*/ 0 h 2368"/>
                  <a:gd name="T26" fmla="*/ 1752281265 w 776"/>
                  <a:gd name="T27" fmla="*/ 0 h 2368"/>
                  <a:gd name="T28" fmla="*/ 1627484703 w 776"/>
                  <a:gd name="T29" fmla="*/ 0 h 2368"/>
                  <a:gd name="T30" fmla="*/ 1876263740 w 776"/>
                  <a:gd name="T31" fmla="*/ 0 h 2368"/>
                  <a:gd name="T32" fmla="*/ 1752281265 w 776"/>
                  <a:gd name="T33" fmla="*/ 0 h 2368"/>
                  <a:gd name="T34" fmla="*/ 1876263740 w 776"/>
                  <a:gd name="T35" fmla="*/ 0 h 2368"/>
                  <a:gd name="T36" fmla="*/ 1752281265 w 776"/>
                  <a:gd name="T37" fmla="*/ 0 h 2368"/>
                  <a:gd name="T38" fmla="*/ 2001569325 w 776"/>
                  <a:gd name="T39" fmla="*/ 0 h 2368"/>
                  <a:gd name="T40" fmla="*/ 1876263740 w 776"/>
                  <a:gd name="T41" fmla="*/ 0 h 2368"/>
                  <a:gd name="T42" fmla="*/ 2001569325 w 776"/>
                  <a:gd name="T43" fmla="*/ 0 h 2368"/>
                  <a:gd name="T44" fmla="*/ 1876263740 w 776"/>
                  <a:gd name="T45" fmla="*/ 0 h 2368"/>
                  <a:gd name="T46" fmla="*/ 2001569325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>
                  <a:gd name="T0" fmla="*/ 0 w 776"/>
                  <a:gd name="T1" fmla="*/ 1 h 2368"/>
                  <a:gd name="T2" fmla="*/ 8 w 776"/>
                  <a:gd name="T3" fmla="*/ 1 h 2368"/>
                  <a:gd name="T4" fmla="*/ 3 w 776"/>
                  <a:gd name="T5" fmla="*/ 1 h 2368"/>
                  <a:gd name="T6" fmla="*/ 11 w 776"/>
                  <a:gd name="T7" fmla="*/ 1 h 2368"/>
                  <a:gd name="T8" fmla="*/ 6 w 776"/>
                  <a:gd name="T9" fmla="*/ 1 h 2368"/>
                  <a:gd name="T10" fmla="*/ 12 w 776"/>
                  <a:gd name="T11" fmla="*/ 1 h 2368"/>
                  <a:gd name="T12" fmla="*/ 9 w 776"/>
                  <a:gd name="T13" fmla="*/ 1 h 2368"/>
                  <a:gd name="T14" fmla="*/ 15 w 776"/>
                  <a:gd name="T15" fmla="*/ 1 h 2368"/>
                  <a:gd name="T16" fmla="*/ 12 w 776"/>
                  <a:gd name="T17" fmla="*/ 1 h 2368"/>
                  <a:gd name="T18" fmla="*/ 16 w 776"/>
                  <a:gd name="T19" fmla="*/ 1 h 2368"/>
                  <a:gd name="T20" fmla="*/ 15 w 776"/>
                  <a:gd name="T21" fmla="*/ 1 h 2368"/>
                  <a:gd name="T22" fmla="*/ 18 w 776"/>
                  <a:gd name="T23" fmla="*/ 1 h 2368"/>
                  <a:gd name="T24" fmla="*/ 18 w 776"/>
                  <a:gd name="T25" fmla="*/ 1 h 2368"/>
                  <a:gd name="T26" fmla="*/ 21 w 776"/>
                  <a:gd name="T27" fmla="*/ 1 h 2368"/>
                  <a:gd name="T28" fmla="*/ 20 w 776"/>
                  <a:gd name="T29" fmla="*/ 1 h 2368"/>
                  <a:gd name="T30" fmla="*/ 22 w 776"/>
                  <a:gd name="T31" fmla="*/ 1 h 2368"/>
                  <a:gd name="T32" fmla="*/ 21 w 776"/>
                  <a:gd name="T33" fmla="*/ 1 h 2368"/>
                  <a:gd name="T34" fmla="*/ 22 w 776"/>
                  <a:gd name="T35" fmla="*/ 1 h 2368"/>
                  <a:gd name="T36" fmla="*/ 21 w 776"/>
                  <a:gd name="T37" fmla="*/ 1 h 2368"/>
                  <a:gd name="T38" fmla="*/ 23 w 776"/>
                  <a:gd name="T39" fmla="*/ 1 h 2368"/>
                  <a:gd name="T40" fmla="*/ 22 w 776"/>
                  <a:gd name="T41" fmla="*/ 1 h 2368"/>
                  <a:gd name="T42" fmla="*/ 23 w 776"/>
                  <a:gd name="T43" fmla="*/ 1 h 2368"/>
                  <a:gd name="T44" fmla="*/ 22 w 776"/>
                  <a:gd name="T45" fmla="*/ 1 h 2368"/>
                  <a:gd name="T46" fmla="*/ 23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49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5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549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OwlTeacher.com</a:t>
            </a:r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6F486-A347-453A-B6F7-4A6EDCF34C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940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OwlTeacher.com</a:t>
            </a:r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37F66-68B7-4F71-8557-0C01D3113D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2096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7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7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OwlTeacher.com</a:t>
            </a:r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48FFB-6139-49A4-B460-F5BA166AFB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163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OwlTeacher.com</a:t>
            </a:r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D41BB-29E6-4F96-9FBB-513DB3A298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5243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OwlTeacher.com</a:t>
            </a:r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FD0DD-E0C2-4ABE-A0FE-3BE78D59B3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24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OwlTeacher.com</a:t>
            </a:r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B8A0F-34A8-4E01-AB0C-74458D60D2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3793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OwlTeacher.com</a:t>
            </a:r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57109-BAA0-45C7-AA1E-60498DE738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58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OwlTeacher.com</a:t>
            </a:r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73EF2-11A0-46B2-9291-EADF838F37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894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OwlTeacher.com</a:t>
            </a:r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69D38-2BB7-4C80-BA42-D3C36EE36A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67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OwlTeacher.com</a:t>
            </a:r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5252E-8488-409A-9F7F-D98304A0AC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616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OwlTeacher.com</a:t>
            </a:r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875A2-6205-4FAF-B33A-58C3A25633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4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OwlTeacher.com</a:t>
            </a:r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72BE5-59D0-45AF-8BDD-A011C61286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19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4" y="2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164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65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162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63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160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61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158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 altLang="en-US" smtClean="0"/>
                </a:p>
              </p:txBody>
            </p:sp>
            <p:sp>
              <p:nvSpPr>
                <p:cNvPr id="1159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 altLang="en-US" smtClean="0"/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15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7" y="2235"/>
                    <a:ext cx="1720" cy="313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48"/>
                    <a:ext cx="925" cy="4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154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5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15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150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2" y="1634"/>
                    <a:ext cx="1677" cy="33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1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4" y="2036"/>
                    <a:ext cx="900" cy="52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14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8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146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7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7"/>
                    <a:ext cx="755" cy="34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14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6" y="1128"/>
                    <a:ext cx="1234" cy="21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4" y="918"/>
                    <a:ext cx="662" cy="3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142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7"/>
                    <a:ext cx="1723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3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14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2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138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9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13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134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9"/>
                    <a:ext cx="1544" cy="313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5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13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4"/>
                    <a:ext cx="755" cy="34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130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1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12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126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0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7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0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12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122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3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12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2" y="924"/>
                    <a:ext cx="1059" cy="21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118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0" y="1022"/>
                    <a:ext cx="1232" cy="21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9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62" cy="337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11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3" cy="21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61" cy="33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81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2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114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2" y="936"/>
                    <a:ext cx="1061" cy="1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5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69" cy="28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11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0 w 2736"/>
                      <a:gd name="T3" fmla="*/ 1 h 504"/>
                      <a:gd name="T4" fmla="*/ 0 w 2736"/>
                      <a:gd name="T5" fmla="*/ 1 h 504"/>
                      <a:gd name="T6" fmla="*/ 0 w 2736"/>
                      <a:gd name="T7" fmla="*/ 1 h 504"/>
                      <a:gd name="T8" fmla="*/ 0 w 2736"/>
                      <a:gd name="T9" fmla="*/ 1 h 504"/>
                      <a:gd name="T10" fmla="*/ 0 w 2736"/>
                      <a:gd name="T11" fmla="*/ 1 h 504"/>
                      <a:gd name="T12" fmla="*/ 0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110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1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10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9"/>
                    <a:ext cx="925" cy="4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106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7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4" y="3635"/>
                    <a:ext cx="854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10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8" y="2692"/>
                    <a:ext cx="1712" cy="30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0" y="3897"/>
                    <a:ext cx="917" cy="471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102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3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10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9"/>
                    <a:ext cx="1649" cy="299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3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098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9"/>
                    <a:ext cx="1600" cy="24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9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4"/>
                    <a:ext cx="86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09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8" y="2711"/>
                    <a:ext cx="1469" cy="247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30"/>
                    <a:ext cx="78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094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2" y="2759"/>
                    <a:ext cx="1435" cy="1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5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0" y="3786"/>
                    <a:ext cx="770" cy="294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038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600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600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6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1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9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2" cy="32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8" cy="903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4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6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8"/>
              </a:xfrm>
              <a:custGeom>
                <a:avLst/>
                <a:gdLst>
                  <a:gd name="T0" fmla="*/ 0 w 776"/>
                  <a:gd name="T1" fmla="*/ 0 h 2368"/>
                  <a:gd name="T2" fmla="*/ 2 w 776"/>
                  <a:gd name="T3" fmla="*/ 0 h 2368"/>
                  <a:gd name="T4" fmla="*/ 2 w 776"/>
                  <a:gd name="T5" fmla="*/ 0 h 2368"/>
                  <a:gd name="T6" fmla="*/ 2 w 776"/>
                  <a:gd name="T7" fmla="*/ 0 h 2368"/>
                  <a:gd name="T8" fmla="*/ 2 w 776"/>
                  <a:gd name="T9" fmla="*/ 0 h 2368"/>
                  <a:gd name="T10" fmla="*/ 2 w 776"/>
                  <a:gd name="T11" fmla="*/ 0 h 2368"/>
                  <a:gd name="T12" fmla="*/ 2 w 776"/>
                  <a:gd name="T13" fmla="*/ 0 h 2368"/>
                  <a:gd name="T14" fmla="*/ 2 w 776"/>
                  <a:gd name="T15" fmla="*/ 0 h 2368"/>
                  <a:gd name="T16" fmla="*/ 2 w 776"/>
                  <a:gd name="T17" fmla="*/ 0 h 2368"/>
                  <a:gd name="T18" fmla="*/ 2 w 776"/>
                  <a:gd name="T19" fmla="*/ 0 h 2368"/>
                  <a:gd name="T20" fmla="*/ 2 w 776"/>
                  <a:gd name="T21" fmla="*/ 0 h 2368"/>
                  <a:gd name="T22" fmla="*/ 2 w 776"/>
                  <a:gd name="T23" fmla="*/ 0 h 2368"/>
                  <a:gd name="T24" fmla="*/ 2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0 h 2368"/>
                  <a:gd name="T34" fmla="*/ 2 w 776"/>
                  <a:gd name="T35" fmla="*/ 0 h 2368"/>
                  <a:gd name="T36" fmla="*/ 2 w 776"/>
                  <a:gd name="T37" fmla="*/ 0 h 2368"/>
                  <a:gd name="T38" fmla="*/ 2 w 776"/>
                  <a:gd name="T39" fmla="*/ 0 h 2368"/>
                  <a:gd name="T40" fmla="*/ 2 w 776"/>
                  <a:gd name="T41" fmla="*/ 0 h 2368"/>
                  <a:gd name="T42" fmla="*/ 2 w 776"/>
                  <a:gd name="T43" fmla="*/ 0 h 2368"/>
                  <a:gd name="T44" fmla="*/ 2 w 776"/>
                  <a:gd name="T45" fmla="*/ 0 h 2368"/>
                  <a:gd name="T46" fmla="*/ 2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7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1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8" name="Freeform 13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5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9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47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en-US" altLang="en-US"/>
              <a:t>OwlTeacher.com</a:t>
            </a:r>
          </a:p>
        </p:txBody>
      </p:sp>
      <p:sp>
        <p:nvSpPr>
          <p:cNvPr id="1447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47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223A6FD-846B-48B3-B2C1-1516F5A651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../Videos/Who%20Won%20the%20American%20Revolution%20Crash%20Course%20US%20History%207(1).mp4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I%20Need%20Some%20Sugar%20(The%20Sugar%20Act).mp4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The%20Stamp%20Act%20of%201765.mp4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Stamp%20Act%20of%201765.mp4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The%20Townshend%20Acts%20of%201767%20-%20King%20George%20III%20Announcement.mp4" TargetMode="Externa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Causes%20of%20the%20American%20Revolution%20Unit%20-%20Boston%20Massacre%20(Story%20of%20Us).mp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Boston%20Tea%20Party.mp4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../Videos/Sections%201-3/The%20Muppets%20Reenact%20the%20Continental%20Congress.mp4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Who%20Won%20the%20American%20Revolution%20Crash%20Course%20US%20History%207.mp4" TargetMode="Externa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file:///\\MHSDHD\homdirstaff$\garey_tr\US%20History%20I\Unit%202\Videos\The%20Battle%20of%20Lexington%20and%20Concord-%20Americ%20the%20Story%20of%20Us.mp4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../Videos/Sections%201-3/The%20Battle%20of%20Lexington%20and%20Concord-%20Americ%20the%20Story%20of%20Us.mp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Liberty%60s%20Kids%2006%20The%20Shot%20Heard%20Round%20the%20World.mp4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../Videos/Who%20Won%20the%20American%20Revolution%20Crash%20Course%20US%20History%207(1).mp4" TargetMode="Externa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file:///\\MHSDHD\homdirstaff$\garey_tr\US%20History%20I\Unit%202\Videos\Liberty's%20Kids#12 Common Sense.mp4" TargetMode="Externa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../Videos/Section%204/America's%20Government%20during%20the%20Revolutionary%20War%20Second%20Continental%20Congress.mp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The%20American%20Revolution%20in%205%20breathtaking%20minutes!.mp4" TargetMode="Externa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The%20American%20Revolution%20in%205%20breathtaking%20minutes!.mp4" TargetMode="Externa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body" idx="1"/>
          </p:nvPr>
        </p:nvSpPr>
        <p:spPr>
          <a:xfrm>
            <a:off x="0" y="1752600"/>
            <a:ext cx="8763000" cy="4114800"/>
          </a:xfrm>
        </p:spPr>
        <p:txBody>
          <a:bodyPr/>
          <a:lstStyle/>
          <a:p>
            <a:r>
              <a:rPr lang="en-US" altLang="en-US" sz="4000" b="1" dirty="0" smtClean="0"/>
              <a:t>In your notebook, answer the following:</a:t>
            </a:r>
          </a:p>
          <a:p>
            <a:pPr lvl="1"/>
            <a:r>
              <a:rPr lang="en-US" altLang="en-US" sz="3600" b="1" i="1" dirty="0" smtClean="0"/>
              <a:t>Why is the relationship between teenagers and their parents often difficult?</a:t>
            </a:r>
          </a:p>
          <a:p>
            <a:endParaRPr lang="en-US" altLang="en-US" sz="4000" b="1" dirty="0"/>
          </a:p>
          <a:p>
            <a:pPr marL="0" indent="0">
              <a:buNone/>
            </a:pPr>
            <a:r>
              <a:rPr lang="en-US" altLang="en-US" sz="4000" b="1" dirty="0" smtClean="0"/>
              <a:t>***</a:t>
            </a:r>
            <a:r>
              <a:rPr lang="en-US" altLang="en-US" sz="4000" b="1" dirty="0"/>
              <a:t>U</a:t>
            </a:r>
            <a:r>
              <a:rPr lang="en-US" altLang="en-US" sz="4000" b="1" dirty="0" smtClean="0"/>
              <a:t>se complete sentences***</a:t>
            </a:r>
            <a:endParaRPr lang="en-US" altLang="en-US" sz="4000" b="1" dirty="0"/>
          </a:p>
        </p:txBody>
      </p:sp>
      <p:sp>
        <p:nvSpPr>
          <p:cNvPr id="5123" name="WordArt 4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8534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70"/>
              </a:avLst>
            </a:prstTxWarp>
          </a:bodyPr>
          <a:lstStyle/>
          <a:p>
            <a:pPr algn="ctr"/>
            <a:r>
              <a:rPr lang="en-US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</a:rPr>
              <a:t>Bell work</a:t>
            </a:r>
            <a:endParaRPr lang="en-US" sz="4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1017" y="152400"/>
            <a:ext cx="67056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The British Win </a:t>
            </a:r>
            <a:b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</a:br>
            <a: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	the War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05000"/>
            <a:ext cx="8458200" cy="42672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latin typeface="Arial" panose="020B0604020202020204" pitchFamily="34" charset="0"/>
              </a:rPr>
              <a:t>In 1756, Great Britain formally </a:t>
            </a:r>
            <a:r>
              <a:rPr lang="en-US" altLang="en-US" sz="4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declared war on France</a:t>
            </a:r>
            <a:r>
              <a:rPr lang="en-US" altLang="en-US" sz="4000" b="1" dirty="0">
                <a:latin typeface="Arial" panose="020B0604020202020204" pitchFamily="34" charset="0"/>
              </a:rPr>
              <a:t>. </a:t>
            </a:r>
          </a:p>
          <a:p>
            <a:pPr eaLnBrk="1" hangingPunct="1"/>
            <a:r>
              <a:rPr lang="en-US" altLang="en-US" sz="4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Fighting spread to Europe and Asia</a:t>
            </a:r>
            <a:endParaRPr lang="en-US" altLang="en-US" sz="4000" b="1" dirty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136238"/>
            <a:ext cx="6163019" cy="26265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15607" y="228600"/>
            <a:ext cx="7772400" cy="1462088"/>
          </a:xfrm>
        </p:spPr>
        <p:txBody>
          <a:bodyPr/>
          <a:lstStyle/>
          <a:p>
            <a:r>
              <a:rPr lang="en-US" altLang="en-US" dirty="0" smtClean="0"/>
              <a:t>Objectives: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By the end of this lesson, students will be able to:</a:t>
            </a:r>
          </a:p>
          <a:p>
            <a:pPr lvl="1"/>
            <a:r>
              <a:rPr lang="en-US" altLang="en-US" dirty="0" smtClean="0"/>
              <a:t>Identify hardships of the Americans during the war</a:t>
            </a:r>
          </a:p>
          <a:p>
            <a:pPr lvl="1"/>
            <a:r>
              <a:rPr lang="en-US" altLang="en-US" dirty="0" smtClean="0"/>
              <a:t>Explain how American victories in the West and South ended the war</a:t>
            </a:r>
          </a:p>
          <a:p>
            <a:pPr lvl="1"/>
            <a:r>
              <a:rPr lang="en-US" altLang="en-US" dirty="0" smtClean="0"/>
              <a:t>Summarize the impact of the American Revolution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4"/>
          <p:cNvSpPr>
            <a:spLocks noGrp="1"/>
          </p:cNvSpPr>
          <p:nvPr>
            <p:ph type="title"/>
          </p:nvPr>
        </p:nvSpPr>
        <p:spPr>
          <a:xfrm>
            <a:off x="228600" y="5486402"/>
            <a:ext cx="8686800" cy="1209675"/>
          </a:xfrm>
        </p:spPr>
        <p:txBody>
          <a:bodyPr/>
          <a:lstStyle/>
          <a:p>
            <a:r>
              <a:rPr lang="en-US" altLang="en-US" smtClean="0"/>
              <a:t>Winning Independence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362200" y="228600"/>
            <a:ext cx="3657600" cy="4648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915400" cy="14620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Americans Endure Hardships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590800"/>
            <a:ext cx="8763000" cy="2971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b="1" u="sng" dirty="0">
                <a:solidFill>
                  <a:srgbClr val="FF0000"/>
                </a:solidFill>
                <a:latin typeface="Arial" panose="020B0604020202020204" pitchFamily="34" charset="0"/>
              </a:rPr>
              <a:t>British seized </a:t>
            </a:r>
            <a:r>
              <a:rPr lang="en-US" altLang="en-US" sz="3600" b="1" dirty="0">
                <a:latin typeface="Arial" panose="020B0604020202020204" pitchFamily="34" charset="0"/>
              </a:rPr>
              <a:t>New York, Philadelphia, and </a:t>
            </a:r>
            <a:r>
              <a:rPr lang="en-US" altLang="en-US" sz="3600" b="1" u="sng" dirty="0">
                <a:solidFill>
                  <a:srgbClr val="FF0000"/>
                </a:solidFill>
                <a:latin typeface="Arial" panose="020B0604020202020204" pitchFamily="34" charset="0"/>
              </a:rPr>
              <a:t>almost every important city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b="1" dirty="0">
                <a:latin typeface="Arial" panose="020B0604020202020204" pitchFamily="34" charset="0"/>
              </a:rPr>
              <a:t>A </a:t>
            </a:r>
            <a:r>
              <a:rPr lang="en-US" altLang="en-US" sz="3600" b="1" u="sng" dirty="0">
                <a:solidFill>
                  <a:srgbClr val="FF0000"/>
                </a:solidFill>
                <a:latin typeface="Arial" panose="020B0604020202020204" pitchFamily="34" charset="0"/>
              </a:rPr>
              <a:t>major source of hardship </a:t>
            </a:r>
            <a:r>
              <a:rPr lang="en-US" altLang="en-US" sz="3600" b="1" dirty="0">
                <a:latin typeface="Arial" panose="020B0604020202020204" pitchFamily="34" charset="0"/>
              </a:rPr>
              <a:t>was the </a:t>
            </a:r>
            <a:r>
              <a:rPr lang="en-US" altLang="en-US" sz="3600" b="1" u="sng" dirty="0">
                <a:solidFill>
                  <a:srgbClr val="FF0000"/>
                </a:solidFill>
                <a:latin typeface="Arial" panose="020B0604020202020204" pitchFamily="34" charset="0"/>
              </a:rPr>
              <a:t>lack of financial support from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>
                <a:latin typeface="Arial" panose="020B0604020202020204" pitchFamily="34" charset="0"/>
              </a:rPr>
              <a:t>the </a:t>
            </a:r>
            <a:r>
              <a:rPr lang="en-US" altLang="en-US" sz="3600" b="1" u="sng" dirty="0">
                <a:solidFill>
                  <a:srgbClr val="FF0000"/>
                </a:solidFill>
                <a:latin typeface="Arial" panose="020B0604020202020204" pitchFamily="34" charset="0"/>
              </a:rPr>
              <a:t>Continental Congress.</a:t>
            </a:r>
            <a:r>
              <a:rPr lang="en-US" altLang="en-US" sz="3600" b="1" dirty="0">
                <a:latin typeface="Arial" panose="020B0604020202020204" pitchFamily="34" charset="0"/>
              </a:rPr>
              <a:t> </a:t>
            </a:r>
            <a:endParaRPr lang="en-US" altLang="en-US" sz="36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altLang="en-US" sz="44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7315200" cy="6477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Congress had very little real power</a:t>
            </a:r>
            <a:r>
              <a:rPr lang="en-US" altLang="en-US" sz="4000" b="1" dirty="0">
                <a:latin typeface="Arial" panose="020B0604020202020204" pitchFamily="34" charset="0"/>
              </a:rPr>
              <a:t>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British navy blockaded</a:t>
            </a:r>
            <a:r>
              <a:rPr lang="en-US" altLang="en-US" sz="40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disrupting American trade.</a:t>
            </a:r>
          </a:p>
          <a:p>
            <a:pPr eaLnBrk="1" hangingPunct="1"/>
            <a:r>
              <a:rPr lang="en-US" altLang="en-US" sz="4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Necessities were scarce</a:t>
            </a:r>
            <a:r>
              <a:rPr lang="en-US" altLang="en-US" sz="4000" b="1" dirty="0">
                <a:latin typeface="Arial" panose="020B0604020202020204" pitchFamily="34" charset="0"/>
              </a:rPr>
              <a:t>.  </a:t>
            </a:r>
          </a:p>
          <a:p>
            <a:pPr eaLnBrk="1" hangingPunct="1"/>
            <a:r>
              <a:rPr lang="en-US" altLang="en-US" sz="4000" b="1" dirty="0">
                <a:latin typeface="Arial" panose="020B0604020202020204" pitchFamily="34" charset="0"/>
              </a:rPr>
              <a:t>A few colonists took advantage </a:t>
            </a:r>
          </a:p>
          <a:p>
            <a:pPr eaLnBrk="1" hangingPunct="1"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</a:rPr>
              <a:t>	of these shortages by </a:t>
            </a:r>
            <a:r>
              <a:rPr lang="en-US" altLang="en-US" sz="4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profiteering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7818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Victories in the West and South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05000"/>
            <a:ext cx="8686800" cy="44958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latin typeface="Arial" panose="020B0604020202020204" pitchFamily="34" charset="0"/>
              </a:rPr>
              <a:t>The </a:t>
            </a:r>
            <a:r>
              <a:rPr lang="en-US" altLang="en-US" sz="4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Patriots</a:t>
            </a:r>
            <a:r>
              <a:rPr lang="en-US" altLang="en-US" sz="4000" b="1" dirty="0">
                <a:latin typeface="Arial" panose="020B0604020202020204" pitchFamily="34" charset="0"/>
              </a:rPr>
              <a:t> </a:t>
            </a:r>
            <a:r>
              <a:rPr lang="en-US" altLang="en-US" sz="4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won victories </a:t>
            </a:r>
            <a:r>
              <a:rPr lang="en-US" altLang="en-US" sz="4000" b="1" dirty="0">
                <a:latin typeface="Arial" panose="020B0604020202020204" pitchFamily="34" charset="0"/>
              </a:rPr>
              <a:t>in West and South, </a:t>
            </a:r>
            <a:r>
              <a:rPr lang="en-US" altLang="en-US" sz="4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finalizing with the Battle of Yorktown</a:t>
            </a:r>
          </a:p>
        </p:txBody>
      </p:sp>
      <p:pic>
        <p:nvPicPr>
          <p:cNvPr id="8909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62400"/>
            <a:ext cx="4762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462088"/>
          </a:xfrm>
        </p:spPr>
        <p:txBody>
          <a:bodyPr/>
          <a:lstStyle/>
          <a:p>
            <a:r>
              <a:rPr lang="en-US" dirty="0" smtClean="0"/>
              <a:t>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and label the Battle of Yorktown using color to denote American/British victory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63713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OF BATTLE OF YORKTOWN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4528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534400" cy="14620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The Treaty of Paris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b="1" u="sng" dirty="0">
                <a:solidFill>
                  <a:srgbClr val="FF0000"/>
                </a:solidFill>
                <a:latin typeface="Arial" panose="020B0604020202020204" pitchFamily="34" charset="0"/>
              </a:rPr>
              <a:t>The Treaty of Paris (1783)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dirty="0">
                <a:latin typeface="Arial" panose="020B0604020202020204" pitchFamily="34" charset="0"/>
              </a:rPr>
              <a:t>contained these major provisions: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b="1" u="sng" dirty="0">
                <a:solidFill>
                  <a:srgbClr val="FF0000"/>
                </a:solidFill>
                <a:latin typeface="Arial" panose="020B0604020202020204" pitchFamily="34" charset="0"/>
              </a:rPr>
              <a:t>Great Britain </a:t>
            </a:r>
            <a:r>
              <a:rPr lang="en-US" altLang="en-US" sz="3200" b="1" dirty="0">
                <a:latin typeface="Arial" panose="020B0604020202020204" pitchFamily="34" charset="0"/>
              </a:rPr>
              <a:t>recognized the </a:t>
            </a:r>
            <a:r>
              <a:rPr lang="en-US" altLang="en-US" sz="3200" b="1" u="sng" dirty="0">
                <a:solidFill>
                  <a:srgbClr val="FF0000"/>
                </a:solidFill>
                <a:latin typeface="Arial" panose="020B0604020202020204" pitchFamily="34" charset="0"/>
              </a:rPr>
              <a:t>independence of the United States </a:t>
            </a:r>
            <a:endParaRPr lang="en-US" altLang="en-US" sz="3200" b="1" dirty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b="1" dirty="0">
                <a:latin typeface="Arial" panose="020B0604020202020204" pitchFamily="34" charset="0"/>
              </a:rPr>
              <a:t>Northern </a:t>
            </a:r>
            <a:r>
              <a:rPr lang="en-US" altLang="en-US" sz="3200" b="1" u="sng" dirty="0">
                <a:solidFill>
                  <a:srgbClr val="FF0000"/>
                </a:solidFill>
                <a:latin typeface="Arial" panose="020B0604020202020204" pitchFamily="34" charset="0"/>
              </a:rPr>
              <a:t>border between the US and Canada was set from New England to the Mississippi River</a:t>
            </a:r>
            <a:r>
              <a:rPr lang="en-US" altLang="en-US" sz="3200" b="1" dirty="0">
                <a:latin typeface="Arial" panose="020B0604020202020204" pitchFamily="34" charset="0"/>
              </a:rPr>
              <a:t>, primarily </a:t>
            </a:r>
            <a:r>
              <a:rPr lang="en-US" altLang="en-US" sz="3200" b="1" u="sng" dirty="0">
                <a:solidFill>
                  <a:srgbClr val="FF0000"/>
                </a:solidFill>
                <a:latin typeface="Arial" panose="020B0604020202020204" pitchFamily="34" charset="0"/>
              </a:rPr>
              <a:t>along the Great Lakes</a:t>
            </a:r>
            <a:r>
              <a:rPr lang="en-US" altLang="en-US" sz="3200" b="1" dirty="0">
                <a:latin typeface="Arial" panose="020B0604020202020204" pitchFamily="34" charset="0"/>
              </a:rPr>
              <a:t>.</a:t>
            </a:r>
          </a:p>
          <a:p>
            <a:pPr eaLnBrk="1" hangingPunct="1"/>
            <a:endParaRPr lang="en-US" altLang="en-US" u="sng" dirty="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6400800" cy="14620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The Impact of the 	Revolution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0"/>
            <a:ext cx="8686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400" b="1" dirty="0">
                <a:latin typeface="Arial" panose="020B0604020202020204" pitchFamily="34" charset="0"/>
              </a:rPr>
              <a:t>For </a:t>
            </a:r>
            <a:r>
              <a:rPr lang="en-US" altLang="en-US" sz="4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women</a:t>
            </a:r>
            <a:r>
              <a:rPr lang="en-US" altLang="en-US" sz="4400" b="1" dirty="0">
                <a:latin typeface="Arial" panose="020B0604020202020204" pitchFamily="34" charset="0"/>
              </a:rPr>
              <a:t>, the Revolution </a:t>
            </a:r>
            <a:r>
              <a:rPr lang="en-US" altLang="en-US" sz="4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did not produce any immediate gains</a:t>
            </a:r>
            <a:r>
              <a:rPr lang="en-US" altLang="en-US" sz="4400" b="1" dirty="0">
                <a:latin typeface="Arial" panose="020B0604020202020204" pitchFamily="34" charset="0"/>
              </a:rPr>
              <a:t>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4000" b="1" dirty="0">
                <a:latin typeface="Arial" panose="020B0604020202020204" pitchFamily="34" charset="0"/>
              </a:rPr>
              <a:t>experiences during the war </a:t>
            </a:r>
            <a:r>
              <a:rPr lang="en-US" altLang="en-US" sz="4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did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challenge traditional ideas </a:t>
            </a:r>
            <a:r>
              <a:rPr lang="en-US" altLang="en-US" sz="4000" b="1" dirty="0">
                <a:latin typeface="Arial" panose="020B0604020202020204" pitchFamily="34" charset="0"/>
              </a:rPr>
              <a:t>about women.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"/>
            <a:ext cx="7315200" cy="60960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3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4400" b="1" dirty="0">
                <a:latin typeface="Arial" panose="020B0604020202020204" pitchFamily="34" charset="0"/>
              </a:rPr>
              <a:t>For </a:t>
            </a:r>
            <a:r>
              <a:rPr lang="en-US" altLang="en-US" sz="4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African Americans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400" b="1" dirty="0">
                <a:latin typeface="Arial" panose="020B0604020202020204" pitchFamily="34" charset="0"/>
              </a:rPr>
              <a:t>the </a:t>
            </a:r>
            <a:r>
              <a:rPr lang="en-US" altLang="en-US" sz="4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results</a:t>
            </a:r>
            <a:r>
              <a:rPr lang="en-US" altLang="en-US" sz="4400" b="1" dirty="0">
                <a:latin typeface="Arial" panose="020B0604020202020204" pitchFamily="34" charset="0"/>
              </a:rPr>
              <a:t> of the Revolution </a:t>
            </a:r>
            <a:r>
              <a:rPr lang="en-US" altLang="en-US" sz="4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were mixed</a:t>
            </a:r>
            <a:r>
              <a:rPr lang="en-US" altLang="en-US" sz="4400" b="1" dirty="0">
                <a:latin typeface="Arial" panose="020B0604020202020204" pitchFamily="34" charset="0"/>
              </a:rPr>
              <a:t>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40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northern </a:t>
            </a:r>
            <a:r>
              <a:rPr lang="en-US" altLang="en-US" sz="4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states abolished </a:t>
            </a:r>
            <a:r>
              <a:rPr lang="en-US" altLang="en-US" sz="40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slavery</a:t>
            </a:r>
            <a:endParaRPr lang="en-US" altLang="en-US" sz="4000" b="1" dirty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40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southern </a:t>
            </a:r>
            <a:r>
              <a:rPr lang="en-US" altLang="en-US" sz="4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states made slavery more restrictive.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6705600" cy="14620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The British Win </a:t>
            </a:r>
            <a:b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</a:br>
            <a: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	the War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51747" y="2140027"/>
            <a:ext cx="44958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latin typeface="Arial" panose="020B0604020202020204" pitchFamily="34" charset="0"/>
              </a:rPr>
              <a:t>British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invade New France </a:t>
            </a:r>
            <a:r>
              <a:rPr lang="en-US" altLang="en-US" b="1" dirty="0" smtClean="0">
                <a:latin typeface="Arial" panose="020B0604020202020204" pitchFamily="34" charset="0"/>
              </a:rPr>
              <a:t>and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capture Quebec.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latin typeface="Arial" panose="020B0604020202020204" pitchFamily="34" charset="0"/>
              </a:rPr>
              <a:t>British laid siege to the city - gained </a:t>
            </a:r>
            <a:r>
              <a:rPr lang="en-US" altLang="en-US" b="1" u="sng" dirty="0">
                <a:solidFill>
                  <a:srgbClr val="FF0000"/>
                </a:solidFill>
                <a:latin typeface="Arial" panose="020B0604020202020204" pitchFamily="34" charset="0"/>
              </a:rPr>
              <a:t>control over all of New France.</a:t>
            </a:r>
          </a:p>
          <a:p>
            <a:pPr eaLnBrk="1" hangingPunct="1">
              <a:buFontTx/>
              <a:buNone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57400"/>
            <a:ext cx="4014107" cy="4495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5943600" cy="6248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4400" b="1" dirty="0">
                <a:latin typeface="Arial" panose="020B0604020202020204" pitchFamily="34" charset="0"/>
              </a:rPr>
              <a:t>For </a:t>
            </a:r>
            <a:r>
              <a:rPr lang="en-US" altLang="en-US" sz="4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Native Americans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400" b="1" dirty="0">
                <a:latin typeface="Arial" panose="020B0604020202020204" pitchFamily="34" charset="0"/>
              </a:rPr>
              <a:t>the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	</a:t>
            </a:r>
            <a:r>
              <a:rPr lang="en-US" altLang="en-US" sz="4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war’s outcome was a </a:t>
            </a:r>
            <a:r>
              <a:rPr lang="en-US" altLang="en-US" sz="44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disaster</a:t>
            </a:r>
            <a:r>
              <a:rPr lang="en-US" altLang="en-US" sz="4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.  </a:t>
            </a:r>
          </a:p>
          <a:p>
            <a:pPr eaLnBrk="1" hangingPunct="1">
              <a:lnSpc>
                <a:spcPct val="80000"/>
              </a:lnSpc>
            </a:pPr>
            <a:endParaRPr lang="en-US" altLang="en-US" b="1" dirty="0">
              <a:latin typeface="Arial" panose="020B0604020202020204" pitchFamily="34" charset="0"/>
            </a:endParaRPr>
          </a:p>
        </p:txBody>
      </p:sp>
      <p:pic>
        <p:nvPicPr>
          <p:cNvPr id="96259" name="Picture 5" descr="http://www.angelfire.com/hi5/interactive_learning/america/resear1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2590800"/>
            <a:ext cx="46831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5029200" cy="6400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400" b="1" dirty="0">
                <a:latin typeface="Arial" panose="020B0604020202020204" pitchFamily="34" charset="0"/>
              </a:rPr>
              <a:t>Perhaps the </a:t>
            </a:r>
            <a:r>
              <a:rPr lang="en-US" altLang="en-US" sz="4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greatest effect of the Revolution </a:t>
            </a:r>
            <a:r>
              <a:rPr lang="en-US" altLang="en-US" sz="4400" b="1" dirty="0">
                <a:latin typeface="Arial" panose="020B0604020202020204" pitchFamily="34" charset="0"/>
              </a:rPr>
              <a:t>was to spread the idea of </a:t>
            </a:r>
            <a:r>
              <a:rPr lang="en-US" altLang="en-US" sz="4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liberty, both at home and abroad.  </a:t>
            </a:r>
          </a:p>
        </p:txBody>
      </p:sp>
      <p:pic>
        <p:nvPicPr>
          <p:cNvPr id="97283" name="Picture 5" descr="thomasjeffersonboo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87" y="1524000"/>
            <a:ext cx="365601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7772400" cy="1462088"/>
          </a:xfrm>
        </p:spPr>
        <p:txBody>
          <a:bodyPr/>
          <a:lstStyle/>
          <a:p>
            <a:r>
              <a:rPr lang="en-US" dirty="0" smtClean="0"/>
              <a:t>Did We Meet Our Objectives?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6688359" cy="4114800"/>
          </a:xfrm>
        </p:spPr>
        <p:txBody>
          <a:bodyPr/>
          <a:lstStyle/>
          <a:p>
            <a:r>
              <a:rPr lang="en-US" sz="3600" dirty="0" smtClean="0"/>
              <a:t>Can you?</a:t>
            </a:r>
          </a:p>
          <a:p>
            <a:pPr lvl="1"/>
            <a:r>
              <a:rPr lang="en-US" altLang="en-US" sz="3200" dirty="0" smtClean="0"/>
              <a:t>Identify hardships of the Americans during the war</a:t>
            </a:r>
          </a:p>
          <a:p>
            <a:pPr lvl="1"/>
            <a:r>
              <a:rPr lang="en-US" altLang="en-US" sz="3200" dirty="0" smtClean="0"/>
              <a:t>Explain how American victories in the West and South ended the war</a:t>
            </a:r>
          </a:p>
          <a:p>
            <a:pPr lvl="1"/>
            <a:r>
              <a:rPr lang="en-US" altLang="en-US" sz="3200" dirty="0" smtClean="0"/>
              <a:t>Summarize the impact of the American Revolution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359" y="3910795"/>
            <a:ext cx="2452887" cy="292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4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6553200" cy="14620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The British Win </a:t>
            </a:r>
            <a:b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</a:br>
            <a: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	the War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610600" cy="4495800"/>
          </a:xfrm>
        </p:spPr>
        <p:txBody>
          <a:bodyPr/>
          <a:lstStyle/>
          <a:p>
            <a:pPr eaLnBrk="1" hangingPunct="1"/>
            <a:r>
              <a:rPr lang="en-US" altLang="en-US" sz="3000" b="1" dirty="0">
                <a:latin typeface="Arial" panose="020B0604020202020204" pitchFamily="34" charset="0"/>
              </a:rPr>
              <a:t>The </a:t>
            </a:r>
            <a:r>
              <a:rPr lang="en-US" altLang="en-US" sz="3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Treaty of Paris (1763), </a:t>
            </a:r>
            <a:r>
              <a:rPr lang="en-US" altLang="en-US" sz="3000" b="1" dirty="0">
                <a:latin typeface="Arial" panose="020B0604020202020204" pitchFamily="34" charset="0"/>
              </a:rPr>
              <a:t>officially ended the French and Indian War in America and </a:t>
            </a:r>
            <a:r>
              <a:rPr lang="en-US" altLang="en-US" sz="3000" b="1" dirty="0" smtClean="0">
                <a:latin typeface="Arial" panose="020B0604020202020204" pitchFamily="34" charset="0"/>
              </a:rPr>
              <a:t>Seven </a:t>
            </a:r>
            <a:r>
              <a:rPr lang="en-US" altLang="en-US" sz="3000" b="1" dirty="0">
                <a:latin typeface="Arial" panose="020B0604020202020204" pitchFamily="34" charset="0"/>
              </a:rPr>
              <a:t>Years’ War in Europe. </a:t>
            </a:r>
          </a:p>
        </p:txBody>
      </p:sp>
      <p:pic>
        <p:nvPicPr>
          <p:cNvPr id="1434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21112"/>
            <a:ext cx="5867400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body" idx="1"/>
          </p:nvPr>
        </p:nvSpPr>
        <p:spPr>
          <a:xfrm>
            <a:off x="0" y="1752600"/>
            <a:ext cx="8763000" cy="4114800"/>
          </a:xfrm>
        </p:spPr>
        <p:txBody>
          <a:bodyPr/>
          <a:lstStyle/>
          <a:p>
            <a:r>
              <a:rPr lang="en-US" altLang="en-US" sz="4000" b="1" dirty="0" smtClean="0"/>
              <a:t>In your notebook, answer the following:</a:t>
            </a:r>
          </a:p>
          <a:p>
            <a:pPr lvl="1"/>
            <a:r>
              <a:rPr lang="en-US" altLang="en-US" sz="3600" b="1" i="1" dirty="0" smtClean="0"/>
              <a:t>Explain the military strategy the British used to win the French and Indian War.</a:t>
            </a:r>
          </a:p>
          <a:p>
            <a:endParaRPr lang="en-US" altLang="en-US" sz="4000" b="1" dirty="0"/>
          </a:p>
          <a:p>
            <a:pPr marL="0" indent="0">
              <a:buNone/>
            </a:pPr>
            <a:r>
              <a:rPr lang="en-US" altLang="en-US" sz="4000" b="1" dirty="0" smtClean="0"/>
              <a:t>***</a:t>
            </a:r>
            <a:r>
              <a:rPr lang="en-US" altLang="en-US" sz="4000" b="1" dirty="0"/>
              <a:t>U</a:t>
            </a:r>
            <a:r>
              <a:rPr lang="en-US" altLang="en-US" sz="4000" b="1" dirty="0" smtClean="0"/>
              <a:t>se complete sentences***</a:t>
            </a:r>
            <a:endParaRPr lang="en-US" altLang="en-US" sz="4000" b="1" dirty="0"/>
          </a:p>
        </p:txBody>
      </p:sp>
      <p:sp>
        <p:nvSpPr>
          <p:cNvPr id="5123" name="WordArt 4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8534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70"/>
              </a:avLst>
            </a:prstTxWarp>
          </a:bodyPr>
          <a:lstStyle/>
          <a:p>
            <a:pPr algn="ctr"/>
            <a:r>
              <a:rPr lang="en-US" sz="40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</a:rPr>
              <a:t>bellwork</a:t>
            </a:r>
            <a:endParaRPr lang="en-US" sz="4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082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0111" y="5867400"/>
            <a:ext cx="8763000" cy="88882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kumimoji="1" lang="en-US" altLang="en-US" sz="40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(1753–1783)</a:t>
            </a:r>
            <a:endParaRPr lang="en-US" altLang="en-US" sz="4000" b="1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3684" y="4038600"/>
            <a:ext cx="86106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  <a:ea typeface="Adobe Fan Heiti Std B" panose="020B0700000000000000" pitchFamily="34" charset="-128"/>
                <a:cs typeface="+mj-cs"/>
              </a:rPr>
              <a:t>Unit 1:  The American Revolution</a:t>
            </a:r>
            <a:endParaRPr lang="en-US" sz="1600" b="1" kern="0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6373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00600"/>
            <a:ext cx="9144000" cy="1790700"/>
          </a:xfrm>
        </p:spPr>
        <p:txBody>
          <a:bodyPr/>
          <a:lstStyle/>
          <a:p>
            <a:pPr algn="ctr"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The Road To Independence</a:t>
            </a:r>
          </a:p>
        </p:txBody>
      </p:sp>
      <p:pic>
        <p:nvPicPr>
          <p:cNvPr id="5" name="Picture 4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271079" y="152400"/>
            <a:ext cx="6601842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571326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-10099" y="-3672"/>
            <a:ext cx="7772400" cy="1462088"/>
          </a:xfrm>
        </p:spPr>
        <p:txBody>
          <a:bodyPr/>
          <a:lstStyle/>
          <a:p>
            <a:r>
              <a:rPr lang="en-US" altLang="en-US" dirty="0" smtClean="0"/>
              <a:t>Objectives: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-10099" y="1295400"/>
            <a:ext cx="9144000" cy="4114800"/>
          </a:xfrm>
        </p:spPr>
        <p:txBody>
          <a:bodyPr/>
          <a:lstStyle/>
          <a:p>
            <a:r>
              <a:rPr lang="en-US" altLang="en-US" sz="3600" dirty="0" smtClean="0"/>
              <a:t>By the end of the lesson students will be able to:</a:t>
            </a:r>
          </a:p>
          <a:p>
            <a:pPr lvl="1"/>
            <a:r>
              <a:rPr lang="en-US" altLang="en-US" sz="3200" dirty="0" smtClean="0"/>
              <a:t> Explain the causes of the French and Indian War</a:t>
            </a:r>
          </a:p>
          <a:p>
            <a:pPr lvl="1"/>
            <a:r>
              <a:rPr lang="en-US" altLang="en-US" sz="3200" dirty="0" smtClean="0"/>
              <a:t>Explain how the British won the war</a:t>
            </a:r>
          </a:p>
          <a:p>
            <a:pPr lvl="1"/>
            <a:r>
              <a:rPr lang="en-US" altLang="en-US" sz="3200" dirty="0" smtClean="0"/>
              <a:t>Explain the outcomes of the war on the American colonists</a:t>
            </a:r>
          </a:p>
        </p:txBody>
      </p:sp>
    </p:spTree>
    <p:extLst>
      <p:ext uri="{BB962C8B-B14F-4D97-AF65-F5344CB8AC3E}">
        <p14:creationId xmlns:p14="http://schemas.microsoft.com/office/powerpoint/2010/main" val="1014467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8" y="228600"/>
            <a:ext cx="7772400" cy="1462088"/>
          </a:xfrm>
        </p:spPr>
        <p:txBody>
          <a:bodyPr/>
          <a:lstStyle/>
          <a:p>
            <a:r>
              <a:rPr lang="en-US" dirty="0" smtClean="0"/>
              <a:t>In your notebook…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r>
              <a:rPr lang="en-US" dirty="0" smtClean="0"/>
              <a:t>Answer the following:</a:t>
            </a:r>
          </a:p>
          <a:p>
            <a:pPr lvl="1"/>
            <a:r>
              <a:rPr lang="en-US" sz="2400" dirty="0" smtClean="0"/>
              <a:t>Who was fighting in the Revolutionary War?</a:t>
            </a:r>
          </a:p>
          <a:p>
            <a:pPr lvl="1"/>
            <a:r>
              <a:rPr lang="en-US" sz="2400" dirty="0" smtClean="0"/>
              <a:t>Why was the Revolutionary War fought?  What issues were behind the war?</a:t>
            </a:r>
          </a:p>
          <a:p>
            <a:pPr lvl="1"/>
            <a:r>
              <a:rPr lang="en-US" sz="2400" dirty="0" smtClean="0"/>
              <a:t>What was the result of the war?</a:t>
            </a:r>
          </a:p>
          <a:p>
            <a:pPr lvl="1"/>
            <a:r>
              <a:rPr lang="en-US" sz="2400" dirty="0" smtClean="0"/>
              <a:t>Who were some of the important people of the Revolution and explain what they contributed to the Revolution?</a:t>
            </a:r>
          </a:p>
          <a:p>
            <a:pPr lvl="1"/>
            <a:endParaRPr lang="en-US" sz="2400" dirty="0"/>
          </a:p>
          <a:p>
            <a:pPr marL="457200" lvl="1" indent="0" algn="ctr">
              <a:buNone/>
            </a:pPr>
            <a:r>
              <a:rPr lang="en-US" sz="3600" b="1" dirty="0" smtClean="0"/>
              <a:t>***Using Complete Sentences***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1013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r>
              <a:rPr lang="en-US" altLang="en-US" sz="4800" b="1" dirty="0" smtClean="0"/>
              <a:t>What was the name of the document that ended the French and Indian War?</a:t>
            </a:r>
            <a:endParaRPr lang="en-US" alt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308629" y="304800"/>
            <a:ext cx="450828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Bellwork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3432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-10099" y="-3672"/>
            <a:ext cx="7772400" cy="1462088"/>
          </a:xfrm>
        </p:spPr>
        <p:txBody>
          <a:bodyPr/>
          <a:lstStyle/>
          <a:p>
            <a:r>
              <a:rPr lang="en-US" altLang="en-US" dirty="0" smtClean="0"/>
              <a:t>Objectives: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-10099" y="1295400"/>
            <a:ext cx="9144000" cy="4114800"/>
          </a:xfrm>
        </p:spPr>
        <p:txBody>
          <a:bodyPr/>
          <a:lstStyle/>
          <a:p>
            <a:r>
              <a:rPr lang="en-US" altLang="en-US" sz="3600" dirty="0" smtClean="0"/>
              <a:t>By the end of the lesson students will be able to:</a:t>
            </a:r>
          </a:p>
          <a:p>
            <a:pPr lvl="1"/>
            <a:r>
              <a:rPr lang="en-US" altLang="en-US" sz="3200" dirty="0" smtClean="0"/>
              <a:t> Explain the causes of the French and Indian War</a:t>
            </a:r>
          </a:p>
          <a:p>
            <a:pPr lvl="1"/>
            <a:r>
              <a:rPr lang="en-US" altLang="en-US" sz="3200" dirty="0" smtClean="0"/>
              <a:t>Explain how the British won the war</a:t>
            </a:r>
          </a:p>
          <a:p>
            <a:pPr lvl="1"/>
            <a:r>
              <a:rPr lang="en-US" altLang="en-US" sz="3200" dirty="0" smtClean="0"/>
              <a:t>Explain the outcomes of the war on the American colonists</a:t>
            </a:r>
          </a:p>
        </p:txBody>
      </p:sp>
    </p:spTree>
    <p:extLst>
      <p:ext uri="{BB962C8B-B14F-4D97-AF65-F5344CB8AC3E}">
        <p14:creationId xmlns:p14="http://schemas.microsoft.com/office/powerpoint/2010/main" val="29433094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-10099" y="-3672"/>
            <a:ext cx="7772400" cy="1462088"/>
          </a:xfrm>
        </p:spPr>
        <p:txBody>
          <a:bodyPr/>
          <a:lstStyle/>
          <a:p>
            <a:r>
              <a:rPr lang="en-US" altLang="en-US" dirty="0" smtClean="0"/>
              <a:t>Objectives: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-10099" y="1295400"/>
            <a:ext cx="9144000" cy="4114800"/>
          </a:xfrm>
        </p:spPr>
        <p:txBody>
          <a:bodyPr/>
          <a:lstStyle/>
          <a:p>
            <a:r>
              <a:rPr lang="en-US" altLang="en-US" sz="3600" dirty="0" smtClean="0"/>
              <a:t>By the end of the lesson students will be able to:</a:t>
            </a:r>
          </a:p>
          <a:p>
            <a:pPr lvl="1"/>
            <a:r>
              <a:rPr lang="en-US" altLang="en-US" sz="3200" dirty="0" smtClean="0"/>
              <a:t> Explain the causes of the French and Indian War</a:t>
            </a:r>
          </a:p>
          <a:p>
            <a:pPr lvl="1"/>
            <a:r>
              <a:rPr lang="en-US" altLang="en-US" sz="3200" dirty="0" smtClean="0"/>
              <a:t>Explain how the British won the war</a:t>
            </a:r>
          </a:p>
          <a:p>
            <a:pPr lvl="1"/>
            <a:r>
              <a:rPr lang="en-US" altLang="en-US" sz="3200" dirty="0" smtClean="0"/>
              <a:t>Explain the outcomes of the war on the American colonists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6553200" cy="14620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Weakened Loyalty to 	Britain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144000" cy="41148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latin typeface="Arial" panose="020B0604020202020204" pitchFamily="34" charset="0"/>
              </a:rPr>
              <a:t>Despite the victory, war </a:t>
            </a:r>
            <a:r>
              <a:rPr lang="en-US" altLang="en-US" sz="3600" b="1" u="sng" dirty="0">
                <a:solidFill>
                  <a:srgbClr val="FF0000"/>
                </a:solidFill>
                <a:latin typeface="Arial" panose="020B0604020202020204" pitchFamily="34" charset="0"/>
              </a:rPr>
              <a:t>strained relations </a:t>
            </a:r>
            <a:r>
              <a:rPr lang="en-US" altLang="en-US" sz="3600" b="1" dirty="0">
                <a:latin typeface="Arial" panose="020B0604020202020204" pitchFamily="34" charset="0"/>
              </a:rPr>
              <a:t>between British and American colonists</a:t>
            </a:r>
            <a:r>
              <a:rPr lang="en-US" altLang="en-US" sz="3600" b="1" dirty="0" smtClean="0">
                <a:latin typeface="Arial" panose="020B0604020202020204" pitchFamily="34" charset="0"/>
              </a:rPr>
              <a:t>.</a:t>
            </a:r>
            <a:br>
              <a:rPr lang="en-US" altLang="en-US" sz="3600" b="1" dirty="0" smtClean="0">
                <a:latin typeface="Arial" panose="020B0604020202020204" pitchFamily="34" charset="0"/>
              </a:rPr>
            </a:br>
            <a:endParaRPr lang="en-US" altLang="en-US" sz="3600" b="1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3600" b="1" dirty="0" smtClean="0">
                <a:latin typeface="Arial" panose="020B0604020202020204" pitchFamily="34" charset="0"/>
              </a:rPr>
              <a:t>British </a:t>
            </a:r>
            <a:r>
              <a:rPr lang="en-US" altLang="en-US" sz="3600" b="1" dirty="0">
                <a:latin typeface="Arial" panose="020B0604020202020204" pitchFamily="34" charset="0"/>
              </a:rPr>
              <a:t>thought </a:t>
            </a:r>
            <a:r>
              <a:rPr lang="en-US" altLang="en-US" sz="36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colonists </a:t>
            </a:r>
            <a:r>
              <a:rPr lang="en-US" altLang="en-US" sz="3600" b="1" u="sng" dirty="0">
                <a:solidFill>
                  <a:srgbClr val="FF0000"/>
                </a:solidFill>
                <a:latin typeface="Arial" panose="020B0604020202020204" pitchFamily="34" charset="0"/>
              </a:rPr>
              <a:t>did not provide enough </a:t>
            </a:r>
            <a:r>
              <a:rPr lang="en-US" altLang="en-US" sz="36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support</a:t>
            </a:r>
            <a:endParaRPr lang="en-US" altLang="en-US" sz="36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200400"/>
            <a:ext cx="9144000" cy="36576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</a:rPr>
              <a:t>Americans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demanded to be led by colonial officers.</a:t>
            </a:r>
          </a:p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</a:rPr>
              <a:t>American colonists felt a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loss of respect </a:t>
            </a:r>
            <a:r>
              <a:rPr lang="en-US" altLang="en-US" b="1" dirty="0" smtClean="0">
                <a:latin typeface="Arial" panose="020B0604020202020204" pitchFamily="34" charset="0"/>
              </a:rPr>
              <a:t>for British military power. </a:t>
            </a:r>
          </a:p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</a:rPr>
              <a:t>Many believed the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British did not share the same values</a:t>
            </a:r>
            <a:r>
              <a:rPr lang="en-US" altLang="en-US" b="1" dirty="0" smtClean="0">
                <a:latin typeface="Arial" panose="020B0604020202020204" pitchFamily="34" charset="0"/>
              </a:rPr>
              <a:t> as the colonists.</a:t>
            </a:r>
          </a:p>
        </p:txBody>
      </p:sp>
      <p:pic>
        <p:nvPicPr>
          <p:cNvPr id="16387" name="Picture 11" descr="sh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506"/>
            <a:ext cx="4111050" cy="304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Seeds of the American  Revolution</a:t>
            </a:r>
            <a:endParaRPr lang="en-US" dirty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40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Resentment</a:t>
            </a:r>
          </a:p>
          <a:p>
            <a:pPr eaLnBrk="1" hangingPunct="1"/>
            <a:r>
              <a:rPr lang="en-US" altLang="en-US" sz="4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40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oss of respect</a:t>
            </a:r>
          </a:p>
          <a:p>
            <a:pPr eaLnBrk="1" hangingPunct="1"/>
            <a:r>
              <a:rPr lang="en-US" altLang="en-US" sz="4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  <a:r>
              <a:rPr lang="en-US" altLang="en-US" sz="40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iffering values</a:t>
            </a:r>
          </a:p>
          <a:p>
            <a:pPr eaLnBrk="1" hangingPunct="1"/>
            <a:r>
              <a:rPr lang="en-US" altLang="en-US" sz="4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F</a:t>
            </a:r>
            <a:r>
              <a:rPr lang="en-US" altLang="en-US" sz="40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eeling of independence</a:t>
            </a:r>
            <a:endParaRPr lang="en-US" altLang="en-US" sz="40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8" y="18361"/>
            <a:ext cx="7772400" cy="1462088"/>
          </a:xfrm>
        </p:spPr>
        <p:txBody>
          <a:bodyPr/>
          <a:lstStyle/>
          <a:p>
            <a:r>
              <a:rPr lang="en-US" dirty="0" smtClean="0"/>
              <a:t>Did We Meet Our Objectives?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80449"/>
            <a:ext cx="7772400" cy="4114800"/>
          </a:xfrm>
        </p:spPr>
        <p:txBody>
          <a:bodyPr/>
          <a:lstStyle/>
          <a:p>
            <a:r>
              <a:rPr lang="en-US" dirty="0" smtClean="0"/>
              <a:t>Can you?</a:t>
            </a:r>
          </a:p>
          <a:p>
            <a:pPr lvl="1"/>
            <a:r>
              <a:rPr lang="en-US" dirty="0" smtClean="0"/>
              <a:t>Explain the causes of the French and Indian War</a:t>
            </a:r>
          </a:p>
          <a:p>
            <a:pPr lvl="1"/>
            <a:r>
              <a:rPr lang="en-US" dirty="0" smtClean="0"/>
              <a:t>Explain how the British won the war</a:t>
            </a:r>
          </a:p>
          <a:p>
            <a:pPr lvl="1"/>
            <a:r>
              <a:rPr lang="en-US" dirty="0" smtClean="0"/>
              <a:t>Explain the outcomes of the war on the American colonists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644" y="4572000"/>
            <a:ext cx="3014133" cy="213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5346412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Chapter 4 Lesson 1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45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title"/>
          </p:nvPr>
        </p:nvSpPr>
        <p:spPr>
          <a:xfrm>
            <a:off x="609600" y="3886200"/>
            <a:ext cx="7886700" cy="2057400"/>
          </a:xfrm>
        </p:spPr>
        <p:txBody>
          <a:bodyPr/>
          <a:lstStyle/>
          <a:p>
            <a:pPr algn="ctr"/>
            <a:r>
              <a:rPr lang="en-US" altLang="en-US" sz="4800" dirty="0" smtClean="0"/>
              <a:t>Lesson 2: Issues Behind the Revolution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19200" y="304800"/>
            <a:ext cx="5934075" cy="381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754" y="0"/>
            <a:ext cx="7772400" cy="1462088"/>
          </a:xfrm>
        </p:spPr>
        <p:txBody>
          <a:bodyPr/>
          <a:lstStyle/>
          <a:p>
            <a:r>
              <a:rPr lang="en-US" altLang="en-US" dirty="0" smtClean="0"/>
              <a:t>Objectives 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114800"/>
          </a:xfrm>
        </p:spPr>
        <p:txBody>
          <a:bodyPr/>
          <a:lstStyle/>
          <a:p>
            <a:r>
              <a:rPr lang="en-US" altLang="en-US" sz="3600" dirty="0" smtClean="0"/>
              <a:t>By the end of the lesson, students will be able to:</a:t>
            </a:r>
          </a:p>
          <a:p>
            <a:pPr lvl="1"/>
            <a:r>
              <a:rPr lang="en-US" altLang="en-US" sz="3200" dirty="0" smtClean="0"/>
              <a:t>Explain how and why British policies in colonies changed</a:t>
            </a:r>
          </a:p>
          <a:p>
            <a:pPr lvl="1"/>
            <a:r>
              <a:rPr lang="en-US" altLang="en-US" sz="3200" dirty="0" smtClean="0"/>
              <a:t>Determine the causes and effects of the Stamp Act</a:t>
            </a:r>
          </a:p>
          <a:p>
            <a:pPr lvl="1"/>
            <a:r>
              <a:rPr lang="en-US" altLang="en-US" sz="3200" dirty="0" smtClean="0"/>
              <a:t>Explain how rising tensions led to fighting at Lexington and Concord</a:t>
            </a:r>
            <a:endParaRPr lang="en-US" altLang="en-US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7772400" cy="14620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Changing British 	Policy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09800"/>
            <a:ext cx="8534400" cy="4419600"/>
          </a:xfrm>
        </p:spPr>
        <p:txBody>
          <a:bodyPr/>
          <a:lstStyle/>
          <a:p>
            <a:pPr eaLnBrk="1" hangingPunct="1"/>
            <a:r>
              <a:rPr lang="en-US" altLang="en-US" sz="3100" b="1" dirty="0" smtClean="0">
                <a:latin typeface="Arial" panose="020B0604020202020204" pitchFamily="34" charset="0"/>
              </a:rPr>
              <a:t>After the </a:t>
            </a:r>
            <a:r>
              <a:rPr lang="en-US" altLang="en-US" sz="3100" b="1" dirty="0">
                <a:latin typeface="Arial" panose="020B0604020202020204" pitchFamily="34" charset="0"/>
              </a:rPr>
              <a:t>French and Indian War, </a:t>
            </a:r>
            <a:r>
              <a:rPr lang="en-US" altLang="en-US" sz="31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Native </a:t>
            </a:r>
            <a:r>
              <a:rPr lang="en-US" altLang="en-US" sz="3100" b="1" u="sng" dirty="0">
                <a:solidFill>
                  <a:srgbClr val="FF0000"/>
                </a:solidFill>
                <a:latin typeface="Arial" panose="020B0604020202020204" pitchFamily="34" charset="0"/>
              </a:rPr>
              <a:t>Americans were concerned about British interests</a:t>
            </a:r>
            <a:r>
              <a:rPr lang="en-US" altLang="en-US" sz="3100" b="1" dirty="0">
                <a:latin typeface="Arial" panose="020B0604020202020204" pitchFamily="34" charset="0"/>
              </a:rPr>
              <a:t>. </a:t>
            </a:r>
            <a:r>
              <a:rPr lang="en-US" altLang="en-US" sz="3100" b="1" dirty="0" smtClean="0">
                <a:latin typeface="Arial" panose="020B0604020202020204" pitchFamily="34" charset="0"/>
              </a:rPr>
              <a:t/>
            </a:r>
            <a:br>
              <a:rPr lang="en-US" altLang="en-US" sz="3100" b="1" dirty="0" smtClean="0">
                <a:latin typeface="Arial" panose="020B0604020202020204" pitchFamily="34" charset="0"/>
              </a:rPr>
            </a:br>
            <a:endParaRPr lang="en-US" altLang="en-US" sz="3100" b="1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British represented a greater threat to Native American land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6172200" cy="617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Indians in the Great Lakes rebelled </a:t>
            </a:r>
            <a:r>
              <a:rPr lang="en-US" altLang="en-US" sz="3600" b="1" dirty="0" smtClean="0">
                <a:latin typeface="Arial" panose="020B0604020202020204" pitchFamily="34" charset="0"/>
              </a:rPr>
              <a:t>against British occupation.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destroyed British forts</a:t>
            </a:r>
            <a:r>
              <a:rPr lang="en-US" altLang="en-US" sz="3600" b="1" dirty="0" smtClean="0">
                <a:latin typeface="Arial" panose="020B0604020202020204" pitchFamily="34" charset="0"/>
              </a:rPr>
              <a:t> in the region - called </a:t>
            </a:r>
            <a:r>
              <a:rPr lang="en-US" altLang="en-US" sz="36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Pontiac’s Rebellion</a:t>
            </a:r>
            <a:endParaRPr lang="en-US" altLang="en-US" sz="3600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600" b="1" dirty="0" smtClean="0">
                <a:latin typeface="Arial" panose="020B0604020202020204" pitchFamily="34" charset="0"/>
              </a:rPr>
              <a:t>King George then issued </a:t>
            </a:r>
            <a:r>
              <a:rPr lang="en-US" altLang="en-US" sz="36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Proclamation of 1763</a:t>
            </a:r>
            <a:r>
              <a:rPr lang="en-US" altLang="en-US" sz="36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,</a:t>
            </a:r>
            <a:r>
              <a:rPr lang="en-US" altLang="en-US" sz="3600" b="1" dirty="0" smtClean="0">
                <a:latin typeface="Arial" panose="020B0604020202020204" pitchFamily="34" charset="0"/>
              </a:rPr>
              <a:t> </a:t>
            </a:r>
            <a:r>
              <a:rPr lang="en-US" altLang="en-US" sz="36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closing the Great Lakes </a:t>
            </a:r>
            <a:r>
              <a:rPr lang="en-US" altLang="en-US" sz="3600" b="1" dirty="0" smtClean="0">
                <a:latin typeface="Arial" panose="020B0604020202020204" pitchFamily="34" charset="0"/>
              </a:rPr>
              <a:t>region to settlement by colonists. 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  <p:pic>
        <p:nvPicPr>
          <p:cNvPr id="23555" name="Picture 5" descr="ponti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0"/>
            <a:ext cx="2831890" cy="42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267200"/>
            <a:ext cx="8610600" cy="2286000"/>
          </a:xfrm>
        </p:spPr>
        <p:txBody>
          <a:bodyPr/>
          <a:lstStyle/>
          <a:p>
            <a:pPr eaLnBrk="1" hangingPunct="1"/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Colonists ignored the proclamation </a:t>
            </a:r>
            <a:r>
              <a:rPr lang="en-US" altLang="en-US" b="1" dirty="0" smtClean="0">
                <a:latin typeface="Arial" panose="020B0604020202020204" pitchFamily="34" charset="0"/>
              </a:rPr>
              <a:t>and continued to settle in forbidden areas. further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undermining its authority in America</a:t>
            </a:r>
            <a:r>
              <a:rPr lang="en-US" altLang="en-US" b="1" dirty="0" smtClean="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2457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Task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Color and label the original 13 colonies </a:t>
            </a:r>
          </a:p>
          <a:p>
            <a:r>
              <a:rPr lang="en-US" sz="4000" dirty="0" smtClean="0"/>
              <a:t>Draw and label the Proclamation Line of 1763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7866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body" idx="1"/>
          </p:nvPr>
        </p:nvSpPr>
        <p:spPr>
          <a:xfrm>
            <a:off x="0" y="1752600"/>
            <a:ext cx="8763000" cy="4114800"/>
          </a:xfrm>
        </p:spPr>
        <p:txBody>
          <a:bodyPr/>
          <a:lstStyle/>
          <a:p>
            <a:r>
              <a:rPr lang="en-US" altLang="en-US" sz="4000" b="1" dirty="0" smtClean="0"/>
              <a:t>In your notebook, answer the following:</a:t>
            </a:r>
          </a:p>
          <a:p>
            <a:pPr lvl="1"/>
            <a:r>
              <a:rPr lang="en-US" altLang="en-US" sz="3600" b="1" i="1" dirty="0" smtClean="0"/>
              <a:t>Explain how the relationship between teenagers and parents is similar to the Revolutionary War.</a:t>
            </a:r>
          </a:p>
          <a:p>
            <a:endParaRPr lang="en-US" altLang="en-US" sz="4000" b="1" dirty="0"/>
          </a:p>
          <a:p>
            <a:pPr marL="0" indent="0">
              <a:buNone/>
            </a:pPr>
            <a:r>
              <a:rPr lang="en-US" altLang="en-US" sz="4000" b="1" dirty="0" smtClean="0"/>
              <a:t>***</a:t>
            </a:r>
            <a:r>
              <a:rPr lang="en-US" altLang="en-US" sz="4000" b="1" dirty="0"/>
              <a:t>U</a:t>
            </a:r>
            <a:r>
              <a:rPr lang="en-US" altLang="en-US" sz="4000" b="1" dirty="0" smtClean="0"/>
              <a:t>se complete sentences***</a:t>
            </a:r>
            <a:endParaRPr lang="en-US" altLang="en-US" sz="4000" b="1" dirty="0"/>
          </a:p>
        </p:txBody>
      </p:sp>
      <p:sp>
        <p:nvSpPr>
          <p:cNvPr id="5123" name="WordArt 4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8534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70"/>
              </a:avLst>
            </a:prstTxWarp>
          </a:bodyPr>
          <a:lstStyle/>
          <a:p>
            <a:pPr algn="ctr"/>
            <a:r>
              <a:rPr lang="en-US" sz="40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</a:rPr>
              <a:t>bellwork</a:t>
            </a:r>
            <a:endParaRPr lang="en-US" sz="4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8521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1750" y="0"/>
            <a:ext cx="9175750" cy="68580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Bell work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8991600" cy="4114800"/>
          </a:xfrm>
        </p:spPr>
        <p:txBody>
          <a:bodyPr/>
          <a:lstStyle/>
          <a:p>
            <a:r>
              <a:rPr lang="en-US" altLang="en-US" sz="5400" b="1" dirty="0"/>
              <a:t>Why did the Native Americans become increasingly upset with the Colonists? 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56577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754" y="0"/>
            <a:ext cx="7772400" cy="1462088"/>
          </a:xfrm>
        </p:spPr>
        <p:txBody>
          <a:bodyPr/>
          <a:lstStyle/>
          <a:p>
            <a:r>
              <a:rPr lang="en-US" altLang="en-US" dirty="0" smtClean="0"/>
              <a:t>Objectives 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114800"/>
          </a:xfrm>
        </p:spPr>
        <p:txBody>
          <a:bodyPr/>
          <a:lstStyle/>
          <a:p>
            <a:r>
              <a:rPr lang="en-US" altLang="en-US" sz="3600" dirty="0" smtClean="0"/>
              <a:t>By the end of the lesson, students will be able to:</a:t>
            </a:r>
          </a:p>
          <a:p>
            <a:pPr lvl="1"/>
            <a:r>
              <a:rPr lang="en-US" altLang="en-US" sz="3200" dirty="0" smtClean="0"/>
              <a:t>Explain how and why British policies in colonies changed</a:t>
            </a:r>
          </a:p>
          <a:p>
            <a:pPr lvl="1"/>
            <a:r>
              <a:rPr lang="en-US" altLang="en-US" sz="3200" dirty="0" smtClean="0"/>
              <a:t>Determine the causes and effects of the Stamp Act</a:t>
            </a:r>
          </a:p>
          <a:p>
            <a:pPr lvl="1"/>
            <a:r>
              <a:rPr lang="en-US" altLang="en-US" sz="3200" dirty="0" smtClean="0"/>
              <a:t>Explain how rising tensions led to fighting at Lexington and Concord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872337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772400" cy="1462088"/>
          </a:xfrm>
        </p:spPr>
        <p:txBody>
          <a:bodyPr/>
          <a:lstStyle/>
          <a:p>
            <a:r>
              <a:rPr lang="en-US" dirty="0" smtClean="0"/>
              <a:t>The Sugar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2" y="1678753"/>
            <a:ext cx="9135737" cy="4114800"/>
          </a:xfrm>
        </p:spPr>
        <p:txBody>
          <a:bodyPr/>
          <a:lstStyle/>
          <a:p>
            <a:r>
              <a:rPr lang="en-US" dirty="0" smtClean="0"/>
              <a:t>Designed to </a:t>
            </a:r>
            <a:r>
              <a:rPr lang="en-US" u="sng" dirty="0" smtClean="0">
                <a:solidFill>
                  <a:srgbClr val="FF0000"/>
                </a:solidFill>
              </a:rPr>
              <a:t>raise more income</a:t>
            </a:r>
          </a:p>
          <a:p>
            <a:r>
              <a:rPr lang="en-US" dirty="0" smtClean="0"/>
              <a:t>Required </a:t>
            </a:r>
            <a:r>
              <a:rPr lang="en-US" u="sng" dirty="0" smtClean="0">
                <a:solidFill>
                  <a:srgbClr val="FF0000"/>
                </a:solidFill>
              </a:rPr>
              <a:t>smuggling cases be tried in British court</a:t>
            </a:r>
          </a:p>
          <a:p>
            <a:r>
              <a:rPr lang="en-US" dirty="0" smtClean="0"/>
              <a:t>Judge would receive </a:t>
            </a:r>
            <a:r>
              <a:rPr lang="en-US" u="sng" dirty="0" smtClean="0">
                <a:solidFill>
                  <a:srgbClr val="FF0000"/>
                </a:solidFill>
              </a:rPr>
              <a:t>5% commission </a:t>
            </a:r>
            <a:r>
              <a:rPr lang="en-US" dirty="0" smtClean="0"/>
              <a:t>on guilty verdicts</a:t>
            </a:r>
          </a:p>
          <a:p>
            <a:endParaRPr lang="en-US" dirty="0"/>
          </a:p>
        </p:txBody>
      </p:sp>
      <p:pic>
        <p:nvPicPr>
          <p:cNvPr id="5" name="Picture 4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799" y="4114799"/>
            <a:ext cx="4775200" cy="260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39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24" y="152400"/>
            <a:ext cx="7772400" cy="1462088"/>
          </a:xfrm>
        </p:spPr>
        <p:txBody>
          <a:bodyPr/>
          <a:lstStyle/>
          <a:p>
            <a:r>
              <a:rPr lang="en-US" dirty="0" smtClean="0"/>
              <a:t>The Quartering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7772400" cy="4114800"/>
          </a:xfrm>
        </p:spPr>
        <p:txBody>
          <a:bodyPr/>
          <a:lstStyle/>
          <a:p>
            <a:r>
              <a:rPr lang="en-US" dirty="0" smtClean="0"/>
              <a:t>Forced </a:t>
            </a:r>
            <a:r>
              <a:rPr lang="en-US" u="sng" dirty="0" smtClean="0">
                <a:solidFill>
                  <a:srgbClr val="FF0000"/>
                </a:solidFill>
              </a:rPr>
              <a:t>colonists to provide housing and supplies </a:t>
            </a:r>
            <a:r>
              <a:rPr lang="en-US" dirty="0" smtClean="0"/>
              <a:t>for British troops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909888"/>
            <a:ext cx="6934200" cy="392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30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-23812" y="311150"/>
            <a:ext cx="7772401" cy="14620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The Stamp Act 	Crisis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067800" cy="3048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</a:rPr>
              <a:t>In 1765, British Parliament passed the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Stamp Act</a:t>
            </a:r>
            <a:r>
              <a:rPr lang="en-US" altLang="en-US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.</a:t>
            </a:r>
            <a:r>
              <a:rPr lang="en-US" altLang="en-US" b="1" dirty="0" smtClean="0">
                <a:latin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</a:rPr>
              <a:t>This law placed a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tax on newspapers, pamphlets, legal documents, and most other printed materials. </a:t>
            </a:r>
          </a:p>
        </p:txBody>
      </p:sp>
      <p:pic>
        <p:nvPicPr>
          <p:cNvPr id="2" name="Picture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057400" y="4627562"/>
            <a:ext cx="5080000" cy="2146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971800"/>
            <a:ext cx="8382000" cy="3886200"/>
          </a:xfrm>
        </p:spPr>
        <p:txBody>
          <a:bodyPr/>
          <a:lstStyle/>
          <a:p>
            <a:pPr eaLnBrk="1" hangingPunct="1"/>
            <a:r>
              <a:rPr lang="en-US" altLang="en-US" sz="3500" b="1" dirty="0">
                <a:latin typeface="Arial" panose="020B0604020202020204" pitchFamily="34" charset="0"/>
              </a:rPr>
              <a:t>By </a:t>
            </a:r>
            <a:r>
              <a:rPr lang="en-US" altLang="en-US" sz="3500" b="1" u="sng" dirty="0">
                <a:solidFill>
                  <a:srgbClr val="FF0000"/>
                </a:solidFill>
                <a:latin typeface="Arial" panose="020B0604020202020204" pitchFamily="34" charset="0"/>
              </a:rPr>
              <a:t>November 1765</a:t>
            </a:r>
            <a:r>
              <a:rPr lang="en-US" altLang="en-US" sz="3500" b="1" dirty="0">
                <a:latin typeface="Arial" panose="020B0604020202020204" pitchFamily="34" charset="0"/>
              </a:rPr>
              <a:t>, when the Stamp Act was to take effect, most </a:t>
            </a:r>
            <a:r>
              <a:rPr lang="en-US" altLang="en-US" sz="3500" b="1" u="sng" dirty="0">
                <a:solidFill>
                  <a:srgbClr val="FF0000"/>
                </a:solidFill>
                <a:latin typeface="Arial" panose="020B0604020202020204" pitchFamily="34" charset="0"/>
              </a:rPr>
              <a:t>stamp distributors had resigned or fled</a:t>
            </a:r>
            <a:r>
              <a:rPr lang="en-US" altLang="en-US" sz="3500" b="1" dirty="0">
                <a:latin typeface="Arial" panose="020B0604020202020204" pitchFamily="34" charset="0"/>
              </a:rPr>
              <a:t>, leaving no one to sell the stamps. </a:t>
            </a:r>
          </a:p>
          <a:p>
            <a:pPr eaLnBrk="1" hangingPunct="1"/>
            <a:r>
              <a:rPr lang="en-US" altLang="en-US" sz="3500" b="1" dirty="0">
                <a:latin typeface="Arial" panose="020B0604020202020204" pitchFamily="34" charset="0"/>
              </a:rPr>
              <a:t>In </a:t>
            </a:r>
            <a:r>
              <a:rPr lang="en-US" altLang="en-US" sz="3500" b="1" u="sng" dirty="0">
                <a:solidFill>
                  <a:srgbClr val="FF0000"/>
                </a:solidFill>
                <a:latin typeface="Arial" panose="020B0604020202020204" pitchFamily="34" charset="0"/>
              </a:rPr>
              <a:t>1766, Parliament repealed the Stamp Act.</a:t>
            </a:r>
            <a:endParaRPr lang="en-US" altLang="en-US" sz="36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2" y="184839"/>
            <a:ext cx="3768725" cy="276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34865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772400" cy="14620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Rising Tensions </a:t>
            </a:r>
            <a:b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</a:br>
            <a: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	in the Colonies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0"/>
            <a:ext cx="8610600" cy="41148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latin typeface="Arial" panose="020B0604020202020204" pitchFamily="34" charset="0"/>
              </a:rPr>
              <a:t>In 1767, Parliament passed the </a:t>
            </a:r>
            <a:r>
              <a:rPr lang="en-US" altLang="en-US" sz="4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Townshend Acts</a:t>
            </a:r>
            <a:r>
              <a:rPr lang="en-US" altLang="en-US" sz="4000" b="1" dirty="0">
                <a:latin typeface="Arial" panose="020B0604020202020204" pitchFamily="34" charset="0"/>
              </a:rPr>
              <a:t> put import </a:t>
            </a:r>
            <a:r>
              <a:rPr lang="en-US" altLang="en-US" sz="4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taxes on certain goods, such as glass and tea</a:t>
            </a:r>
            <a:r>
              <a:rPr lang="en-US" altLang="en-US" sz="4000" dirty="0">
                <a:latin typeface="Arial" panose="020B0604020202020204" pitchFamily="34" charset="0"/>
              </a:rPr>
              <a:t>.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85800"/>
            <a:ext cx="4267200" cy="5791200"/>
          </a:xfrm>
        </p:spPr>
        <p:txBody>
          <a:bodyPr/>
          <a:lstStyle/>
          <a:p>
            <a:pPr eaLnBrk="1" hangingPunct="1"/>
            <a:r>
              <a:rPr lang="en-US" altLang="en-US" sz="3400" b="1" dirty="0">
                <a:latin typeface="Arial" panose="020B0604020202020204" pitchFamily="34" charset="0"/>
              </a:rPr>
              <a:t>British troops were sent to Boston to put down resistance to the Townshend Acts. </a:t>
            </a:r>
          </a:p>
          <a:p>
            <a:pPr eaLnBrk="1" hangingPunct="1"/>
            <a:r>
              <a:rPr lang="en-US" altLang="en-US" sz="3400" b="1" dirty="0">
                <a:latin typeface="Arial" panose="020B0604020202020204" pitchFamily="34" charset="0"/>
              </a:rPr>
              <a:t>In </a:t>
            </a:r>
            <a:r>
              <a:rPr lang="en-US" altLang="en-US" sz="3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March 1770</a:t>
            </a:r>
            <a:r>
              <a:rPr lang="en-US" altLang="en-US" sz="3400" b="1" dirty="0">
                <a:latin typeface="Arial" panose="020B0604020202020204" pitchFamily="34" charset="0"/>
              </a:rPr>
              <a:t>, a small crowd threatened the British soldiers.</a:t>
            </a:r>
            <a:r>
              <a:rPr lang="en-US" altLang="en-US" sz="2100" b="1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2772" name="Picture 5" descr="wrg06">
            <a:hlinkClick r:id="rId2" action="ppaction://hlinkfile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4394200" y="0"/>
            <a:ext cx="47498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429000"/>
            <a:ext cx="8610600" cy="3276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latin typeface="Arial" panose="020B0604020202020204" pitchFamily="34" charset="0"/>
              </a:rPr>
              <a:t>Known later as the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Boston Massacre</a:t>
            </a:r>
            <a:r>
              <a:rPr lang="en-US" altLang="en-US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,</a:t>
            </a:r>
            <a:r>
              <a:rPr lang="en-US" altLang="en-US" b="1" dirty="0" smtClean="0">
                <a:latin typeface="Arial" panose="020B0604020202020204" pitchFamily="34" charset="0"/>
              </a:rPr>
              <a:t> the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soldiers opened fire and killed five colonists. </a:t>
            </a:r>
            <a:b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</a:br>
            <a:endParaRPr lang="en-US" altLang="en-US" b="1" u="sng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latin typeface="Arial" panose="020B0604020202020204" pitchFamily="34" charset="0"/>
              </a:rPr>
              <a:t>Soon after, Parliament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canceled all the Townshend taxes</a:t>
            </a:r>
            <a:r>
              <a:rPr lang="en-US" altLang="en-US" b="1" dirty="0" smtClean="0">
                <a:latin typeface="Arial" panose="020B0604020202020204" pitchFamily="34" charset="0"/>
              </a:rPr>
              <a:t>,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except for the duty on tea</a:t>
            </a:r>
            <a:r>
              <a:rPr lang="en-US" altLang="en-US" b="1" dirty="0" smtClean="0">
                <a:latin typeface="Arial" panose="020B0604020202020204" pitchFamily="34" charset="0"/>
              </a:rPr>
              <a:t>.</a:t>
            </a:r>
            <a:endParaRPr lang="en-US" altLang="en-US" b="1" dirty="0" smtClean="0"/>
          </a:p>
        </p:txBody>
      </p:sp>
      <p:pic>
        <p:nvPicPr>
          <p:cNvPr id="2" name="Picture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52400"/>
            <a:ext cx="70104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-10099" y="-3672"/>
            <a:ext cx="7772400" cy="1462088"/>
          </a:xfrm>
        </p:spPr>
        <p:txBody>
          <a:bodyPr/>
          <a:lstStyle/>
          <a:p>
            <a:r>
              <a:rPr lang="en-US" altLang="en-US" dirty="0" smtClean="0"/>
              <a:t>Objectives: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-10099" y="1295400"/>
            <a:ext cx="9144000" cy="4114800"/>
          </a:xfrm>
        </p:spPr>
        <p:txBody>
          <a:bodyPr/>
          <a:lstStyle/>
          <a:p>
            <a:r>
              <a:rPr lang="en-US" altLang="en-US" sz="3600" dirty="0" smtClean="0"/>
              <a:t>By the end of the lesson students will be able to:</a:t>
            </a:r>
          </a:p>
          <a:p>
            <a:pPr lvl="1"/>
            <a:r>
              <a:rPr lang="en-US" altLang="en-US" sz="3200" dirty="0" smtClean="0"/>
              <a:t> Explain the causes of the French and Indian War</a:t>
            </a:r>
          </a:p>
          <a:p>
            <a:pPr lvl="1"/>
            <a:r>
              <a:rPr lang="en-US" altLang="en-US" sz="3200" dirty="0" smtClean="0"/>
              <a:t>Explain how the British won the war</a:t>
            </a:r>
          </a:p>
          <a:p>
            <a:pPr lvl="1"/>
            <a:r>
              <a:rPr lang="en-US" altLang="en-US" sz="3200" dirty="0" smtClean="0"/>
              <a:t>Explain the outcomes of the war on the American colonists</a:t>
            </a:r>
          </a:p>
        </p:txBody>
      </p:sp>
    </p:spTree>
    <p:extLst>
      <p:ext uri="{BB962C8B-B14F-4D97-AF65-F5344CB8AC3E}">
        <p14:creationId xmlns:p14="http://schemas.microsoft.com/office/powerpoint/2010/main" val="10633813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505200"/>
            <a:ext cx="88392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Tea Act</a:t>
            </a:r>
            <a:r>
              <a:rPr lang="en-US" altLang="en-US" b="1" dirty="0" smtClean="0">
                <a:latin typeface="Arial" panose="020B0604020202020204" pitchFamily="34" charset="0"/>
              </a:rPr>
              <a:t> – gave a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British company special tax exemption </a:t>
            </a:r>
            <a:r>
              <a:rPr lang="en-US" altLang="en-US" b="1" dirty="0" smtClean="0">
                <a:latin typeface="Arial" panose="020B0604020202020204" pitchFamily="34" charset="0"/>
              </a:rPr>
              <a:t>in the colonies. </a:t>
            </a:r>
            <a:br>
              <a:rPr lang="en-US" altLang="en-US" b="1" dirty="0" smtClean="0">
                <a:latin typeface="Arial" panose="020B0604020202020204" pitchFamily="34" charset="0"/>
              </a:rPr>
            </a:br>
            <a:endParaRPr lang="en-US" altLang="en-US" b="1" dirty="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latin typeface="Arial" panose="020B0604020202020204" pitchFamily="34" charset="0"/>
              </a:rPr>
              <a:t>On </a:t>
            </a:r>
            <a:r>
              <a:rPr lang="en-US" altLang="en-US" sz="2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December 16, 1773</a:t>
            </a:r>
            <a:r>
              <a:rPr lang="en-US" altLang="en-US" sz="2800" b="1" dirty="0">
                <a:latin typeface="Arial" panose="020B0604020202020204" pitchFamily="34" charset="0"/>
              </a:rPr>
              <a:t>, colonists boarded three tea ships in Boston and </a:t>
            </a:r>
            <a:r>
              <a:rPr lang="en-US" altLang="en-US" sz="2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dumped all of the tea </a:t>
            </a:r>
            <a:r>
              <a:rPr lang="en-US" altLang="en-US" sz="2800" b="1" dirty="0">
                <a:latin typeface="Arial" panose="020B0604020202020204" pitchFamily="34" charset="0"/>
              </a:rPr>
              <a:t>into the harbor.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19200" y="304801"/>
            <a:ext cx="6477000" cy="2954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229600" cy="41148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latin typeface="Arial" panose="020B0604020202020204" pitchFamily="34" charset="0"/>
              </a:rPr>
              <a:t>This incident became known as the </a:t>
            </a:r>
            <a:r>
              <a:rPr lang="en-US" altLang="en-US" sz="3600" b="1" u="sng" dirty="0">
                <a:solidFill>
                  <a:srgbClr val="FF0000"/>
                </a:solidFill>
                <a:latin typeface="Arial" panose="020B0604020202020204" pitchFamily="34" charset="0"/>
              </a:rPr>
              <a:t>Boston Tea Party</a:t>
            </a:r>
            <a:r>
              <a:rPr lang="en-US" altLang="en-US" sz="3600" b="1" dirty="0">
                <a:latin typeface="Arial" panose="020B0604020202020204" pitchFamily="34" charset="0"/>
              </a:rPr>
              <a:t>. </a:t>
            </a:r>
          </a:p>
          <a:p>
            <a:pPr eaLnBrk="1" hangingPunct="1">
              <a:buFontTx/>
              <a:buNone/>
            </a:pPr>
            <a:endParaRPr lang="en-US" altLang="en-US" sz="3600" dirty="0"/>
          </a:p>
        </p:txBody>
      </p:sp>
      <p:pic>
        <p:nvPicPr>
          <p:cNvPr id="35844" name="Picture 9" descr="teaparty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524000" y="1905000"/>
            <a:ext cx="5943600" cy="47180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350" y="76200"/>
            <a:ext cx="4819650" cy="6248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latin typeface="Arial" panose="020B0604020202020204" pitchFamily="34" charset="0"/>
              </a:rPr>
              <a:t>In 1774, Parliament passed a series of laws known as the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Coercive Acts - to punish Massachusetts</a:t>
            </a:r>
            <a:r>
              <a:rPr lang="en-US" altLang="en-US" b="1" dirty="0" smtClean="0">
                <a:latin typeface="Arial" panose="020B0604020202020204" pitchFamily="34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latin typeface="Arial" panose="020B0604020202020204" pitchFamily="34" charset="0"/>
              </a:rPr>
              <a:t>Colonists called them the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Intolerable Acts</a:t>
            </a:r>
            <a:r>
              <a:rPr lang="en-US" altLang="en-US" b="1" dirty="0" smtClean="0">
                <a:latin typeface="Arial" panose="020B0604020202020204" pitchFamily="34" charset="0"/>
              </a:rPr>
              <a:t>.</a:t>
            </a:r>
            <a:r>
              <a:rPr lang="en-US" altLang="en-US" sz="2400" b="1" dirty="0"/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81000"/>
            <a:ext cx="3943350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819400"/>
            <a:ext cx="8763000" cy="3810000"/>
          </a:xfrm>
        </p:spPr>
        <p:txBody>
          <a:bodyPr/>
          <a:lstStyle/>
          <a:p>
            <a:pPr eaLnBrk="1" hangingPunct="1"/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56 delegates</a:t>
            </a:r>
            <a:r>
              <a:rPr lang="en-US" altLang="en-US" b="1" dirty="0" smtClean="0">
                <a:latin typeface="Arial" panose="020B0604020202020204" pitchFamily="34" charset="0"/>
              </a:rPr>
              <a:t> met in Philadelphia at the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First Continental Congress. </a:t>
            </a:r>
          </a:p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</a:rPr>
              <a:t>The delegates decided to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renew a boycott </a:t>
            </a:r>
            <a:r>
              <a:rPr lang="en-US" altLang="en-US" b="1" dirty="0" smtClean="0">
                <a:latin typeface="Arial" panose="020B0604020202020204" pitchFamily="34" charset="0"/>
              </a:rPr>
              <a:t>of British goods and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organize armed **militias**</a:t>
            </a:r>
            <a:r>
              <a:rPr lang="en-US" altLang="en-US" b="1" dirty="0" smtClean="0">
                <a:latin typeface="Arial" panose="020B0604020202020204" pitchFamily="34" charset="0"/>
              </a:rPr>
              <a:t>. </a:t>
            </a:r>
          </a:p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</a:rPr>
              <a:t>They also made a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direct appeal to the king</a:t>
            </a:r>
            <a:endParaRPr lang="en-US" altLang="en-US" b="1" dirty="0" smtClean="0">
              <a:latin typeface="Arial" panose="020B0604020202020204" pitchFamily="34" charset="0"/>
            </a:endParaRPr>
          </a:p>
        </p:txBody>
      </p:sp>
      <p:pic>
        <p:nvPicPr>
          <p:cNvPr id="39939" name="Picture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2"/>
            <a:ext cx="601980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800" dirty="0" smtClean="0"/>
              <a:t>Give an explanation of the following:</a:t>
            </a:r>
          </a:p>
          <a:p>
            <a:pPr lvl="1"/>
            <a:r>
              <a:rPr lang="en-US" altLang="en-US" sz="4400" dirty="0" smtClean="0"/>
              <a:t>Coercive Acts</a:t>
            </a:r>
          </a:p>
          <a:p>
            <a:pPr lvl="1"/>
            <a:r>
              <a:rPr lang="en-US" altLang="en-US" sz="4400" dirty="0" smtClean="0"/>
              <a:t>Tea Act</a:t>
            </a:r>
          </a:p>
          <a:p>
            <a:pPr lvl="1"/>
            <a:r>
              <a:rPr lang="en-US" altLang="en-US" sz="4400" dirty="0" smtClean="0"/>
              <a:t>Townshend Act</a:t>
            </a:r>
          </a:p>
        </p:txBody>
      </p:sp>
      <p:sp>
        <p:nvSpPr>
          <p:cNvPr id="2" name="Rectangle 1"/>
          <p:cNvSpPr/>
          <p:nvPr/>
        </p:nvSpPr>
        <p:spPr>
          <a:xfrm>
            <a:off x="1775456" y="381000"/>
            <a:ext cx="450828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bellwork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754" y="0"/>
            <a:ext cx="7772400" cy="1462088"/>
          </a:xfrm>
        </p:spPr>
        <p:txBody>
          <a:bodyPr/>
          <a:lstStyle/>
          <a:p>
            <a:r>
              <a:rPr lang="en-US" altLang="en-US" dirty="0" smtClean="0"/>
              <a:t>Objectives 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7924800" cy="4114800"/>
          </a:xfrm>
        </p:spPr>
        <p:txBody>
          <a:bodyPr/>
          <a:lstStyle/>
          <a:p>
            <a:r>
              <a:rPr lang="en-US" altLang="en-US" sz="3600" dirty="0" smtClean="0"/>
              <a:t>By the end of the lesson, students will be able to:</a:t>
            </a:r>
          </a:p>
          <a:p>
            <a:pPr lvl="1"/>
            <a:r>
              <a:rPr lang="en-US" altLang="en-US" sz="3200" dirty="0" smtClean="0"/>
              <a:t>Explain how and why British policies in colonies changed</a:t>
            </a:r>
          </a:p>
          <a:p>
            <a:pPr lvl="1"/>
            <a:r>
              <a:rPr lang="en-US" altLang="en-US" sz="3200" dirty="0" smtClean="0"/>
              <a:t>Determine the causes and effects of the Stamp Act</a:t>
            </a:r>
          </a:p>
          <a:p>
            <a:pPr lvl="1"/>
            <a:r>
              <a:rPr lang="en-US" altLang="en-US" sz="3200" dirty="0" smtClean="0"/>
              <a:t>Explain how rising tensions led to fighting at Lexington and Concord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3023975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title"/>
          </p:nvPr>
        </p:nvSpPr>
        <p:spPr>
          <a:xfrm>
            <a:off x="609600" y="3886200"/>
            <a:ext cx="7886700" cy="2209800"/>
          </a:xfrm>
        </p:spPr>
        <p:txBody>
          <a:bodyPr/>
          <a:lstStyle/>
          <a:p>
            <a:pPr algn="ctr"/>
            <a:r>
              <a:rPr lang="en-US" altLang="en-US" sz="4800" dirty="0" smtClean="0"/>
              <a:t>Lesson 2: Issues Behind the Revolution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95400" y="381000"/>
            <a:ext cx="5934075" cy="381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257636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6629400" cy="14620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Fighting at Lexington and Concord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610600" cy="4572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</a:rPr>
              <a:t>The Americans whom King George had labeled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“rebels” called themselves </a:t>
            </a:r>
            <a:r>
              <a:rPr lang="en-US" altLang="en-US" b="1" i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Patriots</a:t>
            </a:r>
            <a:r>
              <a:rPr lang="en-US" altLang="en-US" b="1" dirty="0" smtClean="0">
                <a:latin typeface="Arial" panose="020B0604020202020204" pitchFamily="34" charset="0"/>
              </a:rPr>
              <a:t>. </a:t>
            </a:r>
          </a:p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</a:rPr>
              <a:t>They followed the call of the First Continental Congress and began to form armed militias.</a:t>
            </a:r>
          </a:p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</a:rPr>
              <a:t>They had to be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ready for battle on a minute’s notice.</a:t>
            </a:r>
          </a:p>
          <a:p>
            <a:pPr lvl="1" eaLnBrk="1" hangingPunct="1"/>
            <a:r>
              <a:rPr lang="en-US" altLang="en-US" sz="2600" b="1" u="sng" dirty="0">
                <a:solidFill>
                  <a:srgbClr val="FF0000"/>
                </a:solidFill>
                <a:latin typeface="Arial" panose="020B0604020202020204" pitchFamily="34" charset="0"/>
              </a:rPr>
              <a:t>minute men</a:t>
            </a:r>
            <a:r>
              <a:rPr lang="en-US" altLang="en-US" sz="2600" b="1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610600" cy="4572000"/>
          </a:xfrm>
        </p:spPr>
        <p:txBody>
          <a:bodyPr/>
          <a:lstStyle/>
          <a:p>
            <a:pPr eaLnBrk="1" hangingPunct="1"/>
            <a:r>
              <a:rPr lang="en-US" altLang="en-US" sz="3300" b="1" dirty="0">
                <a:latin typeface="Arial" panose="020B0604020202020204" pitchFamily="34" charset="0"/>
              </a:rPr>
              <a:t>Massachusetts Patriots gathered </a:t>
            </a:r>
            <a:r>
              <a:rPr lang="en-US" altLang="en-US" sz="3300" b="1" u="sng" dirty="0">
                <a:solidFill>
                  <a:srgbClr val="FF0000"/>
                </a:solidFill>
                <a:latin typeface="Arial" panose="020B0604020202020204" pitchFamily="34" charset="0"/>
              </a:rPr>
              <a:t>guns</a:t>
            </a:r>
            <a:r>
              <a:rPr lang="en-US" altLang="en-US" sz="3300" b="1" dirty="0">
                <a:latin typeface="Arial" panose="020B0604020202020204" pitchFamily="34" charset="0"/>
              </a:rPr>
              <a:t> and </a:t>
            </a:r>
            <a:r>
              <a:rPr lang="en-US" altLang="en-US" sz="3300" b="1" u="sng" dirty="0">
                <a:solidFill>
                  <a:srgbClr val="FF0000"/>
                </a:solidFill>
                <a:latin typeface="Arial" panose="020B0604020202020204" pitchFamily="34" charset="0"/>
              </a:rPr>
              <a:t>ammunition</a:t>
            </a:r>
            <a:r>
              <a:rPr lang="en-US" altLang="en-US" sz="3300" b="1" dirty="0">
                <a:latin typeface="Arial" panose="020B0604020202020204" pitchFamily="34" charset="0"/>
              </a:rPr>
              <a:t> and stored a major </a:t>
            </a:r>
            <a:r>
              <a:rPr lang="en-US" altLang="en-US" sz="3300" b="1" u="sng" dirty="0">
                <a:solidFill>
                  <a:srgbClr val="FF0000"/>
                </a:solidFill>
                <a:latin typeface="Arial" panose="020B0604020202020204" pitchFamily="34" charset="0"/>
              </a:rPr>
              <a:t>stockpile in Concord</a:t>
            </a:r>
            <a:r>
              <a:rPr lang="en-US" altLang="en-US" sz="3300" b="1" dirty="0">
                <a:latin typeface="Arial" panose="020B0604020202020204" pitchFamily="34" charset="0"/>
              </a:rPr>
              <a:t>, a town about 20 miles from Boston. </a:t>
            </a:r>
          </a:p>
          <a:p>
            <a:pPr eaLnBrk="1" hangingPunct="1"/>
            <a:r>
              <a:rPr lang="en-US" altLang="en-US" sz="3300" b="1" dirty="0">
                <a:latin typeface="Arial" panose="020B0604020202020204" pitchFamily="34" charset="0"/>
              </a:rPr>
              <a:t>On April 18, 1775, a force of about 800 </a:t>
            </a:r>
            <a:r>
              <a:rPr lang="en-US" altLang="en-US" sz="3300" b="1" u="sng" dirty="0">
                <a:solidFill>
                  <a:srgbClr val="FF0000"/>
                </a:solidFill>
                <a:latin typeface="Arial" panose="020B0604020202020204" pitchFamily="34" charset="0"/>
              </a:rPr>
              <a:t>British troops moved out of Boston to seize the weapons.</a:t>
            </a:r>
            <a:endParaRPr lang="en-US" altLang="en-US" b="1" u="sng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14620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Paul Revere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46482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latin typeface="Arial" panose="020B0604020202020204" pitchFamily="34" charset="0"/>
              </a:rPr>
              <a:t>In the spring of 1775, most </a:t>
            </a:r>
            <a:r>
              <a:rPr lang="en-US" altLang="en-US" sz="2800" b="1" dirty="0" smtClean="0">
                <a:latin typeface="Arial" panose="020B0604020202020204" pitchFamily="34" charset="0"/>
              </a:rPr>
              <a:t>Patriot </a:t>
            </a:r>
            <a:r>
              <a:rPr lang="en-US" altLang="en-US" sz="2800" b="1" dirty="0">
                <a:latin typeface="Arial" panose="020B0604020202020204" pitchFamily="34" charset="0"/>
              </a:rPr>
              <a:t>leaders </a:t>
            </a:r>
            <a:r>
              <a:rPr lang="en-US" altLang="en-US" sz="2800" b="1" dirty="0" smtClean="0">
                <a:latin typeface="Arial" panose="020B0604020202020204" pitchFamily="34" charset="0"/>
              </a:rPr>
              <a:t>taken </a:t>
            </a:r>
            <a:r>
              <a:rPr lang="en-US" altLang="en-US" sz="2800" b="1" dirty="0">
                <a:latin typeface="Arial" panose="020B0604020202020204" pitchFamily="34" charset="0"/>
              </a:rPr>
              <a:t>refuge in outlying communities, fearing arrest by British officials.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latin typeface="Arial" panose="020B0604020202020204" pitchFamily="34" charset="0"/>
              </a:rPr>
              <a:t>Remaining in Boston were a few 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leaders </a:t>
            </a:r>
            <a:r>
              <a:rPr lang="en-US" altLang="en-US" sz="2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including Paul Revere, a trusted messenger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/>
          </a:p>
        </p:txBody>
      </p:sp>
      <p:sp>
        <p:nvSpPr>
          <p:cNvPr id="45061" name="TextBox 4"/>
          <p:cNvSpPr txBox="1">
            <a:spLocks noChangeArrowheads="1"/>
          </p:cNvSpPr>
          <p:nvPr/>
        </p:nvSpPr>
        <p:spPr bwMode="auto">
          <a:xfrm>
            <a:off x="5257800" y="4419600"/>
            <a:ext cx="3886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Paul Revere or Jack Black?  You decide…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70768" y="1219200"/>
            <a:ext cx="4244632" cy="2895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0111" y="5867400"/>
            <a:ext cx="8763000" cy="88882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kumimoji="1" lang="en-US" altLang="en-US" sz="40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(1753–1783)</a:t>
            </a:r>
            <a:endParaRPr lang="en-US" altLang="en-US" sz="4000" b="1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3684" y="4038600"/>
            <a:ext cx="86106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  <a:ea typeface="Adobe Fan Heiti Std B" panose="020B0700000000000000" pitchFamily="34" charset="-128"/>
                <a:cs typeface="+mj-cs"/>
                <a:hlinkClick r:id="rId2" action="ppaction://hlinkfile"/>
              </a:rPr>
              <a:t>Unit 1:  The American Revolution</a:t>
            </a:r>
            <a:endParaRPr lang="en-US" sz="1600" b="1" kern="0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Task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the </a:t>
            </a:r>
            <a:r>
              <a:rPr lang="en-US" dirty="0" smtClean="0"/>
              <a:t>following: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attles </a:t>
            </a:r>
            <a:r>
              <a:rPr lang="en-US" dirty="0" smtClean="0"/>
              <a:t>of Lexington and Concord </a:t>
            </a:r>
            <a:endParaRPr lang="en-US" dirty="0"/>
          </a:p>
          <a:p>
            <a:pPr lvl="1"/>
            <a:r>
              <a:rPr lang="en-US" dirty="0" smtClean="0"/>
              <a:t>Boston</a:t>
            </a:r>
          </a:p>
          <a:p>
            <a:pPr lvl="1"/>
            <a:r>
              <a:rPr lang="en-US" dirty="0" smtClean="0"/>
              <a:t>Charlestown</a:t>
            </a:r>
          </a:p>
          <a:p>
            <a:pPr lvl="1"/>
            <a:r>
              <a:rPr lang="en-US" dirty="0" smtClean="0"/>
              <a:t>Routes of Revere, Dawes, and Prescott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625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6083" name="Text Placeholder 2"/>
          <p:cNvSpPr>
            <a:spLocks noGrp="1"/>
          </p:cNvSpPr>
          <p:nvPr>
            <p:ph type="body" sz="half" idx="1"/>
          </p:nvPr>
        </p:nvSpPr>
        <p:spPr>
          <a:xfrm>
            <a:off x="-3673475" y="7810500"/>
            <a:ext cx="1436687" cy="2073275"/>
          </a:xfrm>
        </p:spPr>
        <p:txBody>
          <a:bodyPr/>
          <a:lstStyle/>
          <a:p>
            <a:endParaRPr lang="en-US" altLang="en-US" smtClean="0"/>
          </a:p>
        </p:txBody>
      </p:sp>
      <p:sp>
        <p:nvSpPr>
          <p:cNvPr id="4608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333"/>
            <a:ext cx="8991600" cy="681566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86800" cy="63246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</a:rPr>
              <a:t>On the 16th of April he made a trip to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Concord</a:t>
            </a:r>
            <a:r>
              <a:rPr lang="en-US" altLang="en-US" b="1" dirty="0" smtClean="0">
                <a:latin typeface="Arial" panose="020B0604020202020204" pitchFamily="34" charset="0"/>
              </a:rPr>
              <a:t>, the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temporary home of the Provincial Congress</a:t>
            </a:r>
            <a:r>
              <a:rPr lang="en-US" altLang="en-US" b="1" dirty="0" smtClean="0">
                <a:latin typeface="Arial" panose="020B0604020202020204" pitchFamily="34" charset="0"/>
              </a:rPr>
              <a:t> and also a storehouse for militia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guns, powder and shot</a:t>
            </a:r>
            <a:r>
              <a:rPr lang="en-US" altLang="en-US" b="1" dirty="0" smtClean="0">
                <a:latin typeface="Arial" panose="020B0604020202020204" pitchFamily="34" charset="0"/>
              </a:rPr>
              <a:t>. </a:t>
            </a:r>
          </a:p>
          <a:p>
            <a:pPr eaLnBrk="1" hangingPunct="1"/>
            <a:endParaRPr lang="en-US" altLang="en-US" sz="3000" b="1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3000" b="1" dirty="0">
                <a:latin typeface="Arial" panose="020B0604020202020204" pitchFamily="34" charset="0"/>
              </a:rPr>
              <a:t>Revere’s warning was taken to heart and the townspeople began to </a:t>
            </a:r>
            <a:r>
              <a:rPr lang="en-US" altLang="en-US" sz="3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hide arms and valuables </a:t>
            </a:r>
            <a:r>
              <a:rPr lang="en-US" altLang="en-US" sz="3000" b="1" dirty="0">
                <a:latin typeface="Arial" panose="020B0604020202020204" pitchFamily="34" charset="0"/>
              </a:rPr>
              <a:t>in barns, wells and the neighboring swamps.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686800" cy="617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000" b="1" dirty="0">
                <a:latin typeface="Arial" panose="020B0604020202020204" pitchFamily="34" charset="0"/>
              </a:rPr>
              <a:t>When the main British force arrived at Lexington, about five miles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b="1" dirty="0">
                <a:latin typeface="Arial" panose="020B0604020202020204" pitchFamily="34" charset="0"/>
              </a:rPr>
              <a:t>	from Concord, they encountered an armed militia.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b="1" dirty="0">
                <a:latin typeface="Arial" panose="020B0604020202020204" pitchFamily="34" charset="0"/>
              </a:rPr>
              <a:t>The battles that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b="1" dirty="0">
                <a:latin typeface="Arial" panose="020B0604020202020204" pitchFamily="34" charset="0"/>
              </a:rPr>
              <a:t>	ensued became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b="1" dirty="0">
                <a:latin typeface="Arial" panose="020B0604020202020204" pitchFamily="34" charset="0"/>
              </a:rPr>
              <a:t>	known as the </a:t>
            </a:r>
            <a:r>
              <a:rPr lang="en-US" altLang="en-US" sz="3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Battles of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	Lexington and </a:t>
            </a:r>
            <a:r>
              <a:rPr lang="en-US" altLang="en-US" sz="30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Concord</a:t>
            </a:r>
            <a:r>
              <a:rPr lang="en-US" altLang="en-US" sz="30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endParaRPr lang="en-US" altLang="en-US" sz="3000" b="1" dirty="0">
              <a:latin typeface="Arial" panose="020B0604020202020204" pitchFamily="34" charset="0"/>
            </a:endParaRPr>
          </a:p>
        </p:txBody>
      </p:sp>
      <p:pic>
        <p:nvPicPr>
          <p:cNvPr id="48132" name="Picture 5" descr="Lexington_Concorde_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810000"/>
            <a:ext cx="4038600" cy="2967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495800"/>
            <a:ext cx="8534400" cy="22098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</a:rPr>
              <a:t>The Battles of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Lexington and Concord </a:t>
            </a:r>
            <a:r>
              <a:rPr lang="en-US" altLang="en-US" b="1" dirty="0" smtClean="0">
                <a:latin typeface="Arial" panose="020B0604020202020204" pitchFamily="34" charset="0"/>
              </a:rPr>
              <a:t>sparked the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Revolutionary War, </a:t>
            </a:r>
            <a:r>
              <a:rPr lang="en-US" altLang="en-US" b="1" dirty="0" smtClean="0">
                <a:latin typeface="Arial" panose="020B0604020202020204" pitchFamily="34" charset="0"/>
              </a:rPr>
              <a:t>which became a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war for American independence from Britain.</a:t>
            </a:r>
          </a:p>
        </p:txBody>
      </p:sp>
      <p:pic>
        <p:nvPicPr>
          <p:cNvPr id="2" name="Picture 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438400" y="228602"/>
            <a:ext cx="2971800" cy="40188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257800"/>
          </a:xfrm>
        </p:spPr>
        <p:txBody>
          <a:bodyPr/>
          <a:lstStyle/>
          <a:p>
            <a:r>
              <a:rPr lang="en-US" altLang="en-US" sz="4400" b="1" dirty="0"/>
              <a:t>What did the colonists call the Coercive Acts</a:t>
            </a:r>
            <a:r>
              <a:rPr lang="en-US" altLang="en-US" sz="4400" b="1" dirty="0" smtClean="0"/>
              <a:t>?</a:t>
            </a:r>
            <a:endParaRPr lang="en-US" altLang="en-US" sz="4400" b="1" dirty="0"/>
          </a:p>
        </p:txBody>
      </p:sp>
      <p:sp>
        <p:nvSpPr>
          <p:cNvPr id="4" name="Rectangle 3"/>
          <p:cNvSpPr/>
          <p:nvPr/>
        </p:nvSpPr>
        <p:spPr>
          <a:xfrm>
            <a:off x="1828523" y="381000"/>
            <a:ext cx="450828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Bellwork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8027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754" y="0"/>
            <a:ext cx="7772400" cy="1462088"/>
          </a:xfrm>
        </p:spPr>
        <p:txBody>
          <a:bodyPr/>
          <a:lstStyle/>
          <a:p>
            <a:r>
              <a:rPr lang="en-US" altLang="en-US" dirty="0" smtClean="0"/>
              <a:t>Objectives 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7924800" cy="4114800"/>
          </a:xfrm>
        </p:spPr>
        <p:txBody>
          <a:bodyPr/>
          <a:lstStyle/>
          <a:p>
            <a:r>
              <a:rPr lang="en-US" altLang="en-US" sz="3600" dirty="0" smtClean="0"/>
              <a:t>By the end of the lesson, students will be able to:</a:t>
            </a:r>
          </a:p>
          <a:p>
            <a:pPr lvl="1"/>
            <a:r>
              <a:rPr lang="en-US" altLang="en-US" sz="3200" dirty="0" smtClean="0"/>
              <a:t>Explain how and why British policies in colonies changed</a:t>
            </a:r>
          </a:p>
          <a:p>
            <a:pPr lvl="1"/>
            <a:r>
              <a:rPr lang="en-US" altLang="en-US" sz="3200" dirty="0" smtClean="0"/>
              <a:t>Determine the causes and effects of the Stamp Act</a:t>
            </a:r>
          </a:p>
          <a:p>
            <a:pPr lvl="1"/>
            <a:r>
              <a:rPr lang="en-US" altLang="en-US" sz="3200" dirty="0" smtClean="0"/>
              <a:t>Explain how rising tensions led to fighting at Lexington and Concord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0783699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152400" y="301625"/>
            <a:ext cx="8305800" cy="1462088"/>
          </a:xfrm>
        </p:spPr>
        <p:txBody>
          <a:bodyPr/>
          <a:lstStyle/>
          <a:p>
            <a:endParaRPr lang="en-US" altLang="en-US" sz="5400" dirty="0"/>
          </a:p>
        </p:txBody>
      </p:sp>
      <p:pic>
        <p:nvPicPr>
          <p:cNvPr id="51203" name="Picture 2" descr="http://api.ning.com/files/UJ*oCKp1FRK6Ql-4LVOvYe9DsF1g8KAC5dQrg2OFEhdgImEMefmXBlLX2izuMBlwnTGqdf1rpX8L5MKKc9y7jEid8pi4YMEW/NewAmericanRevolution.JPG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214" y="29378"/>
            <a:ext cx="7772400" cy="1462088"/>
          </a:xfrm>
        </p:spPr>
        <p:txBody>
          <a:bodyPr/>
          <a:lstStyle/>
          <a:p>
            <a:r>
              <a:rPr lang="en-US" dirty="0" smtClean="0"/>
              <a:t>Did We Meet Our Objectives?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42" y="1491466"/>
            <a:ext cx="5815653" cy="4114800"/>
          </a:xfrm>
        </p:spPr>
        <p:txBody>
          <a:bodyPr/>
          <a:lstStyle/>
          <a:p>
            <a:r>
              <a:rPr lang="en-US" dirty="0" smtClean="0"/>
              <a:t>Can you?</a:t>
            </a:r>
          </a:p>
          <a:p>
            <a:pPr lvl="1"/>
            <a:r>
              <a:rPr lang="en-US" altLang="en-US" dirty="0" smtClean="0"/>
              <a:t>Explain how and why British policies in colonies changed</a:t>
            </a:r>
          </a:p>
          <a:p>
            <a:pPr lvl="1"/>
            <a:r>
              <a:rPr lang="en-US" altLang="en-US" dirty="0" smtClean="0"/>
              <a:t>Determine the causes and effects of the Stamp Act</a:t>
            </a:r>
          </a:p>
          <a:p>
            <a:pPr lvl="1"/>
            <a:r>
              <a:rPr lang="en-US" altLang="en-US" dirty="0" smtClean="0"/>
              <a:t>Explain how rising tensions led to fighting at Lexington and Concord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212" y="1905000"/>
            <a:ext cx="3254189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211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257800"/>
          </a:xfrm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828523" y="381000"/>
            <a:ext cx="450828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Bellwork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511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00600"/>
            <a:ext cx="9144000" cy="1790700"/>
          </a:xfrm>
        </p:spPr>
        <p:txBody>
          <a:bodyPr/>
          <a:lstStyle/>
          <a:p>
            <a:pPr algn="ctr"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The Road To Independence</a:t>
            </a:r>
          </a:p>
        </p:txBody>
      </p:sp>
      <p:pic>
        <p:nvPicPr>
          <p:cNvPr id="5" name="Picture 4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271079" y="152400"/>
            <a:ext cx="6601842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0" y="29378"/>
            <a:ext cx="7772400" cy="1462088"/>
          </a:xfrm>
        </p:spPr>
        <p:txBody>
          <a:bodyPr/>
          <a:lstStyle/>
          <a:p>
            <a:r>
              <a:rPr lang="en-US" altLang="en-US" dirty="0" smtClean="0"/>
              <a:t>Objectives: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114800"/>
          </a:xfrm>
        </p:spPr>
        <p:txBody>
          <a:bodyPr/>
          <a:lstStyle/>
          <a:p>
            <a:r>
              <a:rPr lang="en-US" altLang="en-US" dirty="0" smtClean="0"/>
              <a:t>By the end of the lesson, students will be able to:</a:t>
            </a:r>
          </a:p>
          <a:p>
            <a:pPr lvl="1"/>
            <a:r>
              <a:rPr lang="en-US" altLang="en-US" dirty="0" smtClean="0"/>
              <a:t>Explain the importance of Thomas Paine’s </a:t>
            </a:r>
            <a:r>
              <a:rPr lang="en-US" altLang="en-US" i="1" dirty="0" smtClean="0"/>
              <a:t>Common Sense</a:t>
            </a:r>
          </a:p>
          <a:p>
            <a:pPr lvl="1"/>
            <a:r>
              <a:rPr lang="en-US" altLang="en-US" dirty="0" smtClean="0"/>
              <a:t>Summarize the ideas and arguments in the Declaration of Independence.</a:t>
            </a:r>
          </a:p>
          <a:p>
            <a:pPr marL="457200" lvl="1" indent="0">
              <a:buNone/>
            </a:pPr>
            <a:endParaRPr lang="en-US" alt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4"/>
          <p:cNvSpPr>
            <a:spLocks noGrp="1"/>
          </p:cNvSpPr>
          <p:nvPr>
            <p:ph type="title"/>
          </p:nvPr>
        </p:nvSpPr>
        <p:spPr>
          <a:xfrm>
            <a:off x="76200" y="4800600"/>
            <a:ext cx="8991600" cy="1938338"/>
          </a:xfrm>
        </p:spPr>
        <p:txBody>
          <a:bodyPr/>
          <a:lstStyle/>
          <a:p>
            <a:pPr algn="ctr"/>
            <a:r>
              <a:rPr lang="en-US" altLang="en-US" sz="5400" dirty="0" smtClean="0"/>
              <a:t>Lesson 3: Ideas Behind the Revolution</a:t>
            </a:r>
          </a:p>
        </p:txBody>
      </p:sp>
      <p:pic>
        <p:nvPicPr>
          <p:cNvPr id="7" name="Picture 6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52400"/>
            <a:ext cx="3581400" cy="4738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2" y="304800"/>
            <a:ext cx="5915025" cy="14620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Common Sense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8610600" cy="4800600"/>
          </a:xfrm>
        </p:spPr>
        <p:txBody>
          <a:bodyPr/>
          <a:lstStyle/>
          <a:p>
            <a:pPr eaLnBrk="1" hangingPunct="1"/>
            <a:r>
              <a:rPr lang="en-US" altLang="en-US" b="1" i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Common Sense</a:t>
            </a:r>
            <a:r>
              <a:rPr lang="en-US" altLang="en-US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,</a:t>
            </a:r>
            <a:r>
              <a:rPr lang="en-US" altLang="en-US" b="1" dirty="0" smtClean="0">
                <a:latin typeface="Arial" panose="020B0604020202020204" pitchFamily="34" charset="0"/>
              </a:rPr>
              <a:t> a pamphlet </a:t>
            </a:r>
          </a:p>
          <a:p>
            <a:pPr eaLnBrk="1" hangingPunct="1">
              <a:buFontTx/>
              <a:buNone/>
            </a:pPr>
            <a:r>
              <a:rPr lang="en-US" altLang="en-US" b="1" dirty="0" smtClean="0">
                <a:latin typeface="Arial" panose="020B0604020202020204" pitchFamily="34" charset="0"/>
              </a:rPr>
              <a:t>	written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by Thomas Paine</a:t>
            </a:r>
            <a:r>
              <a:rPr lang="en-US" altLang="en-US" b="1" dirty="0" smtClean="0">
                <a:latin typeface="Arial" panose="020B0604020202020204" pitchFamily="34" charset="0"/>
              </a:rPr>
              <a:t>, was </a:t>
            </a:r>
          </a:p>
          <a:p>
            <a:pPr eaLnBrk="1" hangingPunct="1">
              <a:buFontTx/>
              <a:buNone/>
            </a:pPr>
            <a:r>
              <a:rPr lang="en-US" altLang="en-US" b="1" dirty="0" smtClean="0">
                <a:latin typeface="Arial" panose="020B0604020202020204" pitchFamily="34" charset="0"/>
              </a:rPr>
              <a:t>	an important document during </a:t>
            </a:r>
          </a:p>
          <a:p>
            <a:pPr eaLnBrk="1" hangingPunct="1">
              <a:buFontTx/>
              <a:buNone/>
            </a:pPr>
            <a:r>
              <a:rPr lang="en-US" altLang="en-US" b="1" dirty="0" smtClean="0">
                <a:latin typeface="Arial" panose="020B0604020202020204" pitchFamily="34" charset="0"/>
              </a:rPr>
              <a:t>	the Revolution. </a:t>
            </a:r>
          </a:p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</a:rPr>
              <a:t>Paine wrote about the importance of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armed struggle against the British Empire</a:t>
            </a:r>
            <a:r>
              <a:rPr lang="en-US" altLang="en-US" b="1" dirty="0" smtClean="0">
                <a:latin typeface="Arial" panose="020B0604020202020204" pitchFamily="34" charset="0"/>
              </a:rPr>
              <a:t> and the importance of American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independence</a:t>
            </a:r>
            <a:r>
              <a:rPr lang="en-US" altLang="en-US" dirty="0" smtClean="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50181" name="Picture 11" descr="paine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275753" y="152400"/>
            <a:ext cx="2841625" cy="3581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66700"/>
            <a:ext cx="4267200" cy="632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900" b="1" dirty="0">
                <a:latin typeface="Arial" panose="020B0604020202020204" pitchFamily="34" charset="0"/>
              </a:rPr>
              <a:t>The pamphlet was written in a </a:t>
            </a:r>
            <a:r>
              <a:rPr lang="en-US" altLang="en-US" sz="2900" b="1" u="sng" dirty="0">
                <a:solidFill>
                  <a:srgbClr val="FF0000"/>
                </a:solidFill>
                <a:latin typeface="Arial" panose="020B0604020202020204" pitchFamily="34" charset="0"/>
              </a:rPr>
              <a:t>simple, direct style, appealed to the American people</a:t>
            </a:r>
            <a:r>
              <a:rPr lang="en-US" altLang="en-US" sz="2900" b="1" dirty="0">
                <a:latin typeface="Arial" panose="020B0604020202020204" pitchFamily="34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900" b="1" i="1" dirty="0">
                <a:latin typeface="Arial" panose="020B0604020202020204" pitchFamily="34" charset="0"/>
              </a:rPr>
              <a:t>Common Sense</a:t>
            </a:r>
            <a:r>
              <a:rPr lang="en-US" altLang="en-US" sz="2900" b="1" dirty="0">
                <a:latin typeface="Arial" panose="020B0604020202020204" pitchFamily="34" charset="0"/>
              </a:rPr>
              <a:t> convinced many to </a:t>
            </a:r>
            <a:r>
              <a:rPr lang="en-US" altLang="en-US" sz="2900" b="1" u="sng" dirty="0">
                <a:solidFill>
                  <a:srgbClr val="FF0000"/>
                </a:solidFill>
                <a:latin typeface="Arial" panose="020B0604020202020204" pitchFamily="34" charset="0"/>
              </a:rPr>
              <a:t>support a complete—and likely violent—break with Britain</a:t>
            </a:r>
            <a:r>
              <a:rPr lang="en-US" altLang="en-US" sz="2900" b="1" dirty="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56323" name="Picture 5" descr="vc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0"/>
            <a:ext cx="4430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1625"/>
            <a:ext cx="8153400" cy="14620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The Declaration of Independence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362200"/>
            <a:ext cx="8610600" cy="4114800"/>
          </a:xfrm>
        </p:spPr>
        <p:txBody>
          <a:bodyPr/>
          <a:lstStyle/>
          <a:p>
            <a:pPr eaLnBrk="1" hangingPunct="1"/>
            <a:r>
              <a:rPr lang="en-US" altLang="en-US" sz="3400" b="1" i="1" dirty="0">
                <a:latin typeface="Arial" panose="020B0604020202020204" pitchFamily="34" charset="0"/>
              </a:rPr>
              <a:t>Common Sense</a:t>
            </a:r>
            <a:r>
              <a:rPr lang="en-US" altLang="en-US" sz="3400" b="1" dirty="0">
                <a:latin typeface="Arial" panose="020B0604020202020204" pitchFamily="34" charset="0"/>
              </a:rPr>
              <a:t> appeared at the same time as the meeting of the </a:t>
            </a:r>
            <a:r>
              <a:rPr lang="en-US" altLang="en-US" sz="3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Second Continental Congress in Philadelphia</a:t>
            </a:r>
            <a:r>
              <a:rPr lang="en-US" altLang="en-US" sz="3400" b="1" dirty="0">
                <a:latin typeface="Arial" panose="020B0604020202020204" pitchFamily="34" charset="0"/>
              </a:rPr>
              <a:t> that met less than a month after the Battles of Lexington and Concord, and continued through the Revolution.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3" y="228600"/>
            <a:ext cx="8610600" cy="6477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latin typeface="Arial" panose="020B0604020202020204" pitchFamily="34" charset="0"/>
              </a:rPr>
              <a:t>The Congress sent an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	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Olive Branch Petition </a:t>
            </a:r>
            <a:r>
              <a:rPr lang="en-US" altLang="en-US" b="1" dirty="0" smtClean="0">
                <a:latin typeface="Arial" panose="020B0604020202020204" pitchFamily="34" charset="0"/>
              </a:rPr>
              <a:t>to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latin typeface="Arial" panose="020B0604020202020204" pitchFamily="34" charset="0"/>
              </a:rPr>
              <a:t>	King George III.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latin typeface="Arial" panose="020B0604020202020204" pitchFamily="34" charset="0"/>
              </a:rPr>
              <a:t>This petition expressed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latin typeface="Arial" panose="020B0604020202020204" pitchFamily="34" charset="0"/>
              </a:rPr>
              <a:t>	the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colonists’ loyalty to the king and a halt in fighting </a:t>
            </a:r>
            <a:r>
              <a:rPr lang="en-US" altLang="en-US" b="1" dirty="0" smtClean="0">
                <a:latin typeface="Arial" panose="020B0604020202020204" pitchFamily="34" charset="0"/>
              </a:rPr>
              <a:t>until a solution could be found.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100" b="1" dirty="0">
                <a:latin typeface="Arial" panose="020B0604020202020204" pitchFamily="34" charset="0"/>
              </a:rPr>
              <a:t>The </a:t>
            </a:r>
            <a:r>
              <a:rPr lang="en-US" altLang="en-US" sz="3100" b="1" u="sng" dirty="0">
                <a:solidFill>
                  <a:srgbClr val="FF0000"/>
                </a:solidFill>
                <a:latin typeface="Arial" panose="020B0604020202020204" pitchFamily="34" charset="0"/>
              </a:rPr>
              <a:t>king refused </a:t>
            </a:r>
            <a:r>
              <a:rPr lang="en-US" altLang="en-US" sz="3100" b="1" dirty="0">
                <a:latin typeface="Arial" panose="020B0604020202020204" pitchFamily="34" charset="0"/>
              </a:rPr>
              <a:t>the petition.</a:t>
            </a:r>
            <a:r>
              <a:rPr lang="en-US" altLang="en-US" b="1" dirty="0" smtClean="0">
                <a:latin typeface="Arial" panose="020B0604020202020204" pitchFamily="34" charset="0"/>
              </a:rPr>
              <a:t> </a:t>
            </a:r>
            <a:endParaRPr lang="en-US" altLang="en-US" b="1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4343400" cy="632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000" b="1" dirty="0">
                <a:latin typeface="Arial" panose="020B0604020202020204" pitchFamily="34" charset="0"/>
              </a:rPr>
              <a:t>In </a:t>
            </a:r>
            <a:r>
              <a:rPr lang="en-US" altLang="en-US" sz="3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June 1776</a:t>
            </a:r>
            <a:r>
              <a:rPr lang="en-US" altLang="en-US" sz="3000" b="1" dirty="0">
                <a:latin typeface="Arial" panose="020B0604020202020204" pitchFamily="34" charset="0"/>
              </a:rPr>
              <a:t>, the Congress decided it was time for the </a:t>
            </a:r>
            <a:r>
              <a:rPr lang="en-US" altLang="en-US" sz="3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colonies to cut ties with Britain.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b="1" dirty="0">
                <a:latin typeface="Arial" panose="020B0604020202020204" pitchFamily="34" charset="0"/>
              </a:rPr>
              <a:t>They prepared a statement of the reasons for separation—a </a:t>
            </a:r>
            <a:r>
              <a:rPr lang="en-US" altLang="en-US" sz="3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Declaration of Independence.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Thomas Jefferson drafted the statement</a:t>
            </a:r>
            <a:r>
              <a:rPr lang="en-US" altLang="en-US" sz="3000" b="1" dirty="0">
                <a:latin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</p:txBody>
      </p:sp>
      <p:pic>
        <p:nvPicPr>
          <p:cNvPr id="54276" name="Picture 5" descr="Thomas-Jefferson-bi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029202" y="2667000"/>
            <a:ext cx="3883025" cy="35512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59396" name="Line 8"/>
          <p:cNvSpPr>
            <a:spLocks noChangeShapeType="1"/>
          </p:cNvSpPr>
          <p:nvPr/>
        </p:nvSpPr>
        <p:spPr bwMode="auto">
          <a:xfrm flipV="1">
            <a:off x="3733800" y="48006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3" y="228600"/>
            <a:ext cx="8763000" cy="14620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Drafting a Declaration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3" y="2209800"/>
            <a:ext cx="8610600" cy="2971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500" b="1" dirty="0">
                <a:latin typeface="Arial" panose="020B0604020202020204" pitchFamily="34" charset="0"/>
              </a:rPr>
              <a:t>Jefferson’s ideas were influenced by the </a:t>
            </a:r>
            <a:r>
              <a:rPr lang="en-US" altLang="en-US" sz="3500" b="1" u="sng" dirty="0">
                <a:solidFill>
                  <a:srgbClr val="FF0000"/>
                </a:solidFill>
                <a:latin typeface="Arial" panose="020B0604020202020204" pitchFamily="34" charset="0"/>
              </a:rPr>
              <a:t>Enlightenment,</a:t>
            </a:r>
            <a:r>
              <a:rPr lang="en-US" altLang="en-US" sz="3500" b="1" dirty="0">
                <a:latin typeface="Arial" panose="020B0604020202020204" pitchFamily="34" charset="0"/>
              </a:rPr>
              <a:t> a movement that emphasized </a:t>
            </a:r>
            <a:r>
              <a:rPr lang="en-US" altLang="en-US" sz="3500" b="1" u="sng" dirty="0">
                <a:solidFill>
                  <a:srgbClr val="FF0000"/>
                </a:solidFill>
                <a:latin typeface="Arial" panose="020B0604020202020204" pitchFamily="34" charset="0"/>
              </a:rPr>
              <a:t>science and reason as keys to improving society.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81000"/>
            <a:ext cx="8763000" cy="6248400"/>
          </a:xfrm>
        </p:spPr>
        <p:txBody>
          <a:bodyPr/>
          <a:lstStyle/>
          <a:p>
            <a:pPr marL="609600" indent="-609600" eaLnBrk="1" hangingPunct="1"/>
            <a:r>
              <a:rPr lang="en-US" altLang="en-US" sz="3500" dirty="0">
                <a:latin typeface="Arial" panose="020B0604020202020204" pitchFamily="34" charset="0"/>
              </a:rPr>
              <a:t>Jefferson divided the Declaration into four sections:</a:t>
            </a:r>
          </a:p>
          <a:p>
            <a:pPr marL="609600" indent="-609600" eaLnBrk="1" hangingPunct="1">
              <a:buNone/>
            </a:pPr>
            <a:r>
              <a:rPr lang="en-US" altLang="en-US" sz="3500" dirty="0">
                <a:latin typeface="Arial" panose="020B0604020202020204" pitchFamily="34" charset="0"/>
              </a:rPr>
              <a:t> 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b="1" dirty="0" smtClean="0">
                <a:latin typeface="Arial" panose="020B0604020202020204" pitchFamily="34" charset="0"/>
              </a:rPr>
              <a:t>The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preamble</a:t>
            </a:r>
            <a:r>
              <a:rPr lang="en-US" altLang="en-US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,</a:t>
            </a:r>
            <a:r>
              <a:rPr lang="en-US" altLang="en-US" b="1" dirty="0" smtClean="0">
                <a:latin typeface="Arial" panose="020B0604020202020204" pitchFamily="34" charset="0"/>
              </a:rPr>
              <a:t> or introduction, explained the Declaration’s purpose. 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b="1" dirty="0" smtClean="0">
                <a:latin typeface="Arial" panose="020B0604020202020204" pitchFamily="34" charset="0"/>
              </a:rPr>
              <a:t>In the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declaration of rights</a:t>
            </a:r>
            <a:r>
              <a:rPr lang="en-US" altLang="en-US" b="1" dirty="0" smtClean="0">
                <a:latin typeface="Arial" panose="020B0604020202020204" pitchFamily="34" charset="0"/>
              </a:rPr>
              <a:t>, Jefferson believed people have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natural rights</a:t>
            </a:r>
            <a:r>
              <a:rPr lang="en-US" altLang="en-US" b="1" dirty="0" smtClean="0">
                <a:latin typeface="Arial" panose="020B0604020202020204" pitchFamily="34" charset="0"/>
              </a:rPr>
              <a:t>—rights that belong to them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simply because they are human</a:t>
            </a:r>
            <a:r>
              <a:rPr lang="en-US" altLang="en-US" b="1" dirty="0" smtClean="0">
                <a:latin typeface="Arial" panose="020B0604020202020204" pitchFamily="34" charset="0"/>
              </a:rPr>
              <a:t>. </a:t>
            </a:r>
            <a:br>
              <a:rPr lang="en-US" altLang="en-US" b="1" dirty="0" smtClean="0">
                <a:latin typeface="Arial" panose="020B0604020202020204" pitchFamily="34" charset="0"/>
              </a:rPr>
            </a:br>
            <a:r>
              <a:rPr lang="en-US" altLang="en-US" b="1" dirty="0" smtClean="0">
                <a:latin typeface="Arial" panose="020B0604020202020204" pitchFamily="34" charset="0"/>
              </a:rPr>
              <a:t/>
            </a:r>
            <a:br>
              <a:rPr lang="en-US" altLang="en-US" b="1" dirty="0" smtClean="0">
                <a:latin typeface="Arial" panose="020B0604020202020204" pitchFamily="34" charset="0"/>
              </a:rPr>
            </a:br>
            <a:r>
              <a:rPr lang="en-US" altLang="en-US" b="1" dirty="0" smtClean="0">
                <a:latin typeface="Arial" panose="020B0604020202020204" pitchFamily="34" charset="0"/>
              </a:rPr>
              <a:t>Jefferson called these </a:t>
            </a:r>
            <a:r>
              <a:rPr lang="en-US" altLang="en-US" b="1" i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unalienable rights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, meaning rights that could not be taken away.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4114800"/>
            <a:ext cx="9164638" cy="2535238"/>
          </a:xfrm>
        </p:spPr>
        <p:txBody>
          <a:bodyPr/>
          <a:lstStyle/>
          <a:p>
            <a:pPr marL="990600" lvl="1" indent="-533400" eaLnBrk="1" hangingPunct="1">
              <a:buFontTx/>
              <a:buAutoNum type="arabicPeriod" startAt="3"/>
            </a:pPr>
            <a:r>
              <a:rPr lang="en-US" altLang="en-US" b="1" dirty="0" smtClean="0">
                <a:latin typeface="Arial" panose="020B0604020202020204" pitchFamily="34" charset="0"/>
              </a:rPr>
              <a:t>In the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complaints against the king</a:t>
            </a:r>
            <a:r>
              <a:rPr lang="en-US" altLang="en-US" b="1" dirty="0" smtClean="0">
                <a:latin typeface="Arial" panose="020B0604020202020204" pitchFamily="34" charset="0"/>
              </a:rPr>
              <a:t> - public officials make decisions based on law, not on personal wishes. He called this a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rule of law</a:t>
            </a:r>
            <a:r>
              <a:rPr lang="en-US" altLang="en-US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.</a:t>
            </a:r>
            <a:endParaRPr lang="en-US" altLang="en-US" b="1" dirty="0" smtClean="0">
              <a:latin typeface="Arial" panose="020B0604020202020204" pitchFamily="34" charset="0"/>
            </a:endParaRPr>
          </a:p>
          <a:p>
            <a:pPr marL="990600" lvl="1" indent="-533400" eaLnBrk="1" hangingPunct="1">
              <a:buFontTx/>
              <a:buAutoNum type="arabicPeriod" startAt="3"/>
            </a:pPr>
            <a:r>
              <a:rPr lang="en-US" altLang="en-US" b="1" dirty="0" smtClean="0">
                <a:latin typeface="Arial" panose="020B0604020202020204" pitchFamily="34" charset="0"/>
              </a:rPr>
              <a:t>The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resolution</a:t>
            </a:r>
            <a:r>
              <a:rPr lang="en-US" altLang="en-US" b="1" dirty="0" smtClean="0">
                <a:latin typeface="Arial" panose="020B0604020202020204" pitchFamily="34" charset="0"/>
              </a:rPr>
              <a:t>, in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declaring the colonies free and independent states</a:t>
            </a:r>
            <a:r>
              <a:rPr lang="en-US" altLang="en-US" b="1" dirty="0" smtClean="0">
                <a:latin typeface="Arial" panose="020B0604020202020204" pitchFamily="34" charset="0"/>
              </a:rPr>
              <a:t>, concluded the Declaration.</a:t>
            </a:r>
          </a:p>
          <a:p>
            <a:pPr marL="609600" indent="-609600" eaLnBrk="1" hangingPunct="1"/>
            <a:endParaRPr lang="en-US" altLang="en-US" b="1" dirty="0" smtClean="0"/>
          </a:p>
        </p:txBody>
      </p:sp>
      <p:pic>
        <p:nvPicPr>
          <p:cNvPr id="57348" name="Picture 9" descr="trumbull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28600"/>
            <a:ext cx="5715000" cy="3659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81" y="0"/>
            <a:ext cx="8229600" cy="14620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The War before “The War”</a:t>
            </a:r>
            <a:endParaRPr lang="en-US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1" y="1452907"/>
            <a:ext cx="7229819" cy="3500093"/>
          </a:xfrm>
        </p:spPr>
        <p:txBody>
          <a:bodyPr/>
          <a:lstStyle/>
          <a:p>
            <a:pPr eaLnBrk="1" hangingPunct="1"/>
            <a:r>
              <a:rPr lang="en-US" altLang="en-US" sz="31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**French </a:t>
            </a:r>
            <a:r>
              <a:rPr lang="en-US" altLang="en-US" sz="3100" b="1" u="sng" dirty="0">
                <a:solidFill>
                  <a:srgbClr val="FF0000"/>
                </a:solidFill>
                <a:latin typeface="Arial" panose="020B0604020202020204" pitchFamily="34" charset="0"/>
              </a:rPr>
              <a:t>and Indian </a:t>
            </a:r>
            <a:r>
              <a:rPr lang="en-US" altLang="en-US" sz="31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War**: </a:t>
            </a:r>
            <a:r>
              <a:rPr lang="en-US" altLang="en-US" sz="3100" b="1" dirty="0" smtClean="0">
                <a:latin typeface="Arial" panose="020B0604020202020204" pitchFamily="34" charset="0"/>
              </a:rPr>
              <a:t>struggle </a:t>
            </a:r>
            <a:r>
              <a:rPr lang="en-US" altLang="en-US" sz="3100" b="1" dirty="0">
                <a:latin typeface="Arial" panose="020B0604020202020204" pitchFamily="34" charset="0"/>
              </a:rPr>
              <a:t>between </a:t>
            </a:r>
            <a:r>
              <a:rPr lang="en-US" altLang="en-US" sz="3100" b="1" dirty="0" smtClean="0">
                <a:latin typeface="Arial" panose="020B0604020202020204" pitchFamily="34" charset="0"/>
              </a:rPr>
              <a:t>French</a:t>
            </a:r>
            <a:r>
              <a:rPr lang="en-US" altLang="en-US" sz="3100" b="1" dirty="0">
                <a:latin typeface="Arial" panose="020B0604020202020204" pitchFamily="34" charset="0"/>
              </a:rPr>
              <a:t>, </a:t>
            </a:r>
            <a:r>
              <a:rPr lang="en-US" altLang="en-US" sz="3100" b="1" dirty="0" smtClean="0">
                <a:latin typeface="Arial" panose="020B0604020202020204" pitchFamily="34" charset="0"/>
              </a:rPr>
              <a:t>British</a:t>
            </a:r>
            <a:r>
              <a:rPr lang="en-US" altLang="en-US" sz="3100" b="1" dirty="0">
                <a:latin typeface="Arial" panose="020B0604020202020204" pitchFamily="34" charset="0"/>
              </a:rPr>
              <a:t>, and Native Americans for control of eastern North America. </a:t>
            </a:r>
            <a:r>
              <a:rPr lang="en-US" altLang="en-US" sz="3100" b="1" dirty="0" smtClean="0">
                <a:latin typeface="Arial" panose="020B0604020202020204" pitchFamily="34" charset="0"/>
              </a:rPr>
              <a:t/>
            </a:r>
            <a:br>
              <a:rPr lang="en-US" altLang="en-US" sz="3100" b="1" dirty="0" smtClean="0">
                <a:latin typeface="Arial" panose="020B0604020202020204" pitchFamily="34" charset="0"/>
              </a:rPr>
            </a:br>
            <a:endParaRPr lang="en-US" altLang="en-US" sz="3100" b="1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31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British </a:t>
            </a:r>
            <a:r>
              <a:rPr lang="en-US" altLang="en-US" sz="3100" b="1" u="sng" dirty="0">
                <a:solidFill>
                  <a:srgbClr val="FF0000"/>
                </a:solidFill>
                <a:latin typeface="Arial" panose="020B0604020202020204" pitchFamily="34" charset="0"/>
              </a:rPr>
              <a:t>and American colonists fought against the French and their Indian allies.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10600" cy="4648200"/>
          </a:xfrm>
        </p:spPr>
        <p:txBody>
          <a:bodyPr/>
          <a:lstStyle/>
          <a:p>
            <a:pPr eaLnBrk="1" hangingPunct="1"/>
            <a:r>
              <a:rPr lang="en-US" altLang="en-US" sz="3500" b="1" dirty="0">
                <a:latin typeface="Arial" panose="020B0604020202020204" pitchFamily="34" charset="0"/>
              </a:rPr>
              <a:t>Jefferson’s document not only declared the </a:t>
            </a:r>
            <a:r>
              <a:rPr lang="en-US" altLang="en-US" sz="3500" b="1" u="sng" dirty="0">
                <a:solidFill>
                  <a:srgbClr val="FF0000"/>
                </a:solidFill>
                <a:latin typeface="Arial" panose="020B0604020202020204" pitchFamily="34" charset="0"/>
              </a:rPr>
              <a:t>nation’s independence</a:t>
            </a:r>
            <a:r>
              <a:rPr lang="en-US" altLang="en-US" sz="3500" b="1" dirty="0">
                <a:latin typeface="Arial" panose="020B0604020202020204" pitchFamily="34" charset="0"/>
              </a:rPr>
              <a:t>, it also defined the basic </a:t>
            </a:r>
            <a:r>
              <a:rPr lang="en-US" altLang="en-US" sz="3500" b="1" u="sng" dirty="0">
                <a:solidFill>
                  <a:srgbClr val="FF0000"/>
                </a:solidFill>
                <a:latin typeface="Arial" panose="020B0604020202020204" pitchFamily="34" charset="0"/>
              </a:rPr>
              <a:t>principles on which American government and society</a:t>
            </a:r>
            <a:r>
              <a:rPr lang="en-US" altLang="en-US" sz="3500" b="1" dirty="0">
                <a:latin typeface="Arial" panose="020B0604020202020204" pitchFamily="34" charset="0"/>
              </a:rPr>
              <a:t> would rest. </a:t>
            </a:r>
          </a:p>
          <a:p>
            <a:pPr eaLnBrk="1" hangingPunct="1"/>
            <a:r>
              <a:rPr lang="en-US" altLang="en-US" sz="3500" b="1" dirty="0">
                <a:latin typeface="Arial" panose="020B0604020202020204" pitchFamily="34" charset="0"/>
              </a:rPr>
              <a:t>Congressional delegates voted to </a:t>
            </a:r>
            <a:r>
              <a:rPr lang="en-US" altLang="en-US" sz="3500" b="1" u="sng" dirty="0">
                <a:solidFill>
                  <a:srgbClr val="FF0000"/>
                </a:solidFill>
                <a:latin typeface="Arial" panose="020B0604020202020204" pitchFamily="34" charset="0"/>
              </a:rPr>
              <a:t>approve the Declaration on July 4, 1776</a:t>
            </a:r>
            <a:r>
              <a:rPr lang="en-US" altLang="en-US" sz="3500" b="1" dirty="0">
                <a:latin typeface="Arial" panose="020B0604020202020204" pitchFamily="34" charset="0"/>
              </a:rPr>
              <a:t>.</a:t>
            </a:r>
            <a:endParaRPr lang="en-US" altLang="en-US" b="1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7772400" cy="1462088"/>
          </a:xfrm>
        </p:spPr>
        <p:txBody>
          <a:bodyPr/>
          <a:lstStyle/>
          <a:p>
            <a:r>
              <a:rPr lang="en-US" dirty="0" smtClean="0"/>
              <a:t>Did We Meet Our Objectives?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114800"/>
          </a:xfrm>
        </p:spPr>
        <p:txBody>
          <a:bodyPr/>
          <a:lstStyle/>
          <a:p>
            <a:r>
              <a:rPr lang="en-US" dirty="0" smtClean="0"/>
              <a:t>Can you?</a:t>
            </a:r>
          </a:p>
          <a:p>
            <a:pPr lvl="1"/>
            <a:r>
              <a:rPr lang="en-US" altLang="en-US" dirty="0" smtClean="0"/>
              <a:t>Explain the importance of Thomas Paine’s </a:t>
            </a:r>
            <a:r>
              <a:rPr lang="en-US" altLang="en-US" i="1" dirty="0" smtClean="0"/>
              <a:t>Common Sense</a:t>
            </a:r>
          </a:p>
          <a:p>
            <a:pPr lvl="1"/>
            <a:r>
              <a:rPr lang="en-US" altLang="en-US" dirty="0" smtClean="0"/>
              <a:t>Summarize the ideas and arguments in the Declaration of Independence.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4267200"/>
            <a:ext cx="6000750" cy="256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0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things that kids your age complain about?</a:t>
            </a:r>
          </a:p>
        </p:txBody>
      </p:sp>
    </p:spTree>
    <p:extLst>
      <p:ext uri="{BB962C8B-B14F-4D97-AF65-F5344CB8AC3E}">
        <p14:creationId xmlns:p14="http://schemas.microsoft.com/office/powerpoint/2010/main" val="309276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3713"/>
            <a:ext cx="8229600" cy="43322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By the end of this lesson, students will be able to:</a:t>
            </a:r>
          </a:p>
          <a:p>
            <a:r>
              <a:rPr lang="en-US" dirty="0" smtClean="0"/>
              <a:t>Identify what it means </a:t>
            </a:r>
            <a:r>
              <a:rPr lang="en-US" dirty="0"/>
              <a:t>to be an American </a:t>
            </a:r>
            <a:r>
              <a:rPr lang="en-US" dirty="0" smtClean="0"/>
              <a:t>citizen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Explain how social </a:t>
            </a:r>
            <a:r>
              <a:rPr lang="en-US" dirty="0"/>
              <a:t>capital </a:t>
            </a:r>
            <a:r>
              <a:rPr lang="en-US" dirty="0" smtClean="0"/>
              <a:t>strengthens </a:t>
            </a:r>
            <a:r>
              <a:rPr lang="en-US" dirty="0"/>
              <a:t>a republic?</a:t>
            </a:r>
          </a:p>
        </p:txBody>
      </p:sp>
    </p:spTree>
    <p:extLst>
      <p:ext uri="{BB962C8B-B14F-4D97-AF65-F5344CB8AC3E}">
        <p14:creationId xmlns:p14="http://schemas.microsoft.com/office/powerpoint/2010/main" val="302730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76200" y="838202"/>
            <a:ext cx="8991600" cy="4525963"/>
          </a:xfrm>
        </p:spPr>
        <p:txBody>
          <a:bodyPr/>
          <a:lstStyle/>
          <a:p>
            <a:r>
              <a:rPr lang="en-US" altLang="en-US" sz="3600" b="1"/>
              <a:t>Which Continental Congress declared independence from Great Britain (England)?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3600" b="1"/>
              <a:t>The First Continental Congress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3600" b="1"/>
              <a:t>The Second Continental Congress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3600" b="1"/>
              <a:t>The Third Continental Congress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3600" b="1"/>
              <a:t>The Fourth Continental Congress</a:t>
            </a:r>
            <a:endParaRPr lang="en-US" altLang="en-US" sz="4000" b="1"/>
          </a:p>
        </p:txBody>
      </p:sp>
      <p:sp>
        <p:nvSpPr>
          <p:cNvPr id="4" name="Rectangle 3"/>
          <p:cNvSpPr/>
          <p:nvPr/>
        </p:nvSpPr>
        <p:spPr>
          <a:xfrm>
            <a:off x="2057127" y="76200"/>
            <a:ext cx="450828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BELLWORK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0" y="8263"/>
            <a:ext cx="7772400" cy="1462088"/>
          </a:xfrm>
        </p:spPr>
        <p:txBody>
          <a:bodyPr/>
          <a:lstStyle/>
          <a:p>
            <a:r>
              <a:rPr lang="en-US" altLang="en-US" dirty="0" smtClean="0"/>
              <a:t>Objectives: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991600" cy="4114800"/>
          </a:xfrm>
        </p:spPr>
        <p:txBody>
          <a:bodyPr/>
          <a:lstStyle/>
          <a:p>
            <a:r>
              <a:rPr lang="en-US" altLang="en-US" dirty="0" smtClean="0"/>
              <a:t>By the end of this lesson, students will be able to:</a:t>
            </a:r>
          </a:p>
          <a:p>
            <a:pPr lvl="1"/>
            <a:r>
              <a:rPr lang="en-US" altLang="en-US" dirty="0" smtClean="0"/>
              <a:t>Explain the events and outcomes of the Siege of Boston</a:t>
            </a:r>
          </a:p>
          <a:p>
            <a:pPr lvl="1"/>
            <a:r>
              <a:rPr lang="en-US" altLang="en-US" dirty="0" smtClean="0"/>
              <a:t>Detail the strengths and weaknesses of the British and American forces</a:t>
            </a:r>
          </a:p>
          <a:p>
            <a:pPr lvl="1"/>
            <a:r>
              <a:rPr lang="en-US" altLang="en-US" dirty="0" smtClean="0"/>
              <a:t>Explain why the Battle of Saratoga is considered the turning point of the war.</a:t>
            </a:r>
            <a:endParaRPr lang="en-US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4"/>
          <p:cNvSpPr>
            <a:spLocks noGrp="1"/>
          </p:cNvSpPr>
          <p:nvPr>
            <p:ph type="title"/>
          </p:nvPr>
        </p:nvSpPr>
        <p:spPr>
          <a:xfrm>
            <a:off x="0" y="4876802"/>
            <a:ext cx="9144000" cy="1971675"/>
          </a:xfrm>
        </p:spPr>
        <p:txBody>
          <a:bodyPr/>
          <a:lstStyle/>
          <a:p>
            <a:pPr algn="ctr"/>
            <a:r>
              <a:rPr lang="en-US" altLang="en-US" dirty="0" smtClean="0"/>
              <a:t>Lesson 4: Fighting for Independence</a:t>
            </a:r>
          </a:p>
        </p:txBody>
      </p:sp>
      <p:pic>
        <p:nvPicPr>
          <p:cNvPr id="7" name="Picture 6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364931" y="228600"/>
            <a:ext cx="6414141" cy="41797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229600" cy="14620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The Siege of        	Boston</a:t>
            </a:r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</a:rPr>
              <a:t>After Lexington and Concord,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20,000 Patriots surrounded Boston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latin typeface="Arial" panose="020B0604020202020204" pitchFamily="34" charset="0"/>
              </a:rPr>
              <a:t>The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British won the Battle of Bunker Hill,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latin typeface="Arial" panose="020B0604020202020204" pitchFamily="34" charset="0"/>
              </a:rPr>
              <a:t>Almost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half the British soldiers were killed or wounded.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Patriot casualties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numbered fewer than 400</a:t>
            </a:r>
            <a:r>
              <a:rPr lang="en-US" altLang="en-US" sz="3600" b="1" dirty="0">
                <a:latin typeface="Arial" panose="020B0604020202020204" pitchFamily="34" charset="0"/>
              </a:rPr>
              <a:t>.</a:t>
            </a:r>
          </a:p>
          <a:p>
            <a:pPr eaLnBrk="1" hangingPunct="1"/>
            <a:endParaRPr lang="en-US" altLang="en-US" sz="3600" b="1" dirty="0">
              <a:latin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the Battle of Bunker Hill using colors to identify American/British victory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0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8611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31354" y="0"/>
            <a:ext cx="9372600" cy="7021513"/>
          </a:xfrm>
        </p:spPr>
      </p:pic>
      <p:sp>
        <p:nvSpPr>
          <p:cNvPr id="2" name="Oval 1"/>
          <p:cNvSpPr/>
          <p:nvPr/>
        </p:nvSpPr>
        <p:spPr bwMode="auto">
          <a:xfrm>
            <a:off x="2209800" y="228600"/>
            <a:ext cx="838200" cy="685800"/>
          </a:xfrm>
          <a:prstGeom prst="ellipse">
            <a:avLst/>
          </a:prstGeom>
          <a:noFill/>
          <a:ln w="730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4620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Causes of War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46482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b="1" u="sng" dirty="0">
                <a:solidFill>
                  <a:srgbClr val="FF0000"/>
                </a:solidFill>
                <a:latin typeface="Arial" panose="020B0604020202020204" pitchFamily="34" charset="0"/>
              </a:rPr>
              <a:t>Britain and France claimed the upper Ohio River valley territory</a:t>
            </a:r>
            <a:r>
              <a:rPr lang="en-US" altLang="en-US" sz="3600" b="1" dirty="0">
                <a:latin typeface="Arial" panose="020B0604020202020204" pitchFamily="34" charset="0"/>
              </a:rPr>
              <a:t>.</a:t>
            </a:r>
            <a:br>
              <a:rPr lang="en-US" altLang="en-US" sz="3600" b="1" dirty="0">
                <a:latin typeface="Arial" panose="020B0604020202020204" pitchFamily="34" charset="0"/>
              </a:rPr>
            </a:br>
            <a:endParaRPr lang="en-US" altLang="en-US" sz="36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600" b="1" dirty="0">
                <a:latin typeface="Arial" panose="020B0604020202020204" pitchFamily="34" charset="0"/>
              </a:rPr>
              <a:t>In June </a:t>
            </a:r>
            <a:r>
              <a:rPr lang="en-US" altLang="en-US" sz="3600" b="1" dirty="0" smtClean="0">
                <a:latin typeface="Arial" panose="020B0604020202020204" pitchFamily="34" charset="0"/>
              </a:rPr>
              <a:t>1754</a:t>
            </a:r>
            <a:r>
              <a:rPr lang="en-US" altLang="en-US" sz="3600" b="1" dirty="0">
                <a:latin typeface="Arial" panose="020B0604020202020204" pitchFamily="34" charset="0"/>
              </a:rPr>
              <a:t>, Benjamin Franklin proposed the </a:t>
            </a:r>
            <a:r>
              <a:rPr lang="en-US" altLang="en-US" sz="36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**Albany </a:t>
            </a:r>
            <a:r>
              <a:rPr lang="en-US" altLang="en-US" sz="3600" b="1" u="sng" dirty="0">
                <a:solidFill>
                  <a:srgbClr val="FF0000"/>
                </a:solidFill>
                <a:latin typeface="Arial" panose="020B0604020202020204" pitchFamily="34" charset="0"/>
              </a:rPr>
              <a:t>Plan of </a:t>
            </a:r>
            <a:r>
              <a:rPr lang="en-US" altLang="en-US" sz="36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Union**</a:t>
            </a:r>
            <a:r>
              <a:rPr lang="en-US" altLang="en-US" sz="36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.</a:t>
            </a:r>
            <a:r>
              <a:rPr lang="en-US" altLang="en-US" sz="3600" b="1" dirty="0" smtClean="0">
                <a:latin typeface="Arial" panose="020B0604020202020204" pitchFamily="34" charset="0"/>
              </a:rPr>
              <a:t> </a:t>
            </a:r>
            <a:endParaRPr lang="en-US" altLang="en-US" sz="3600" b="1" dirty="0">
              <a:latin typeface="Arial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72988" y="2840516"/>
            <a:ext cx="4508382" cy="3124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4267200" cy="65532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n-US" sz="30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altLang="en-US" sz="2800" b="1" dirty="0">
                <a:latin typeface="Arial" panose="020B0604020202020204" pitchFamily="34" charset="0"/>
              </a:rPr>
              <a:t>In </a:t>
            </a:r>
            <a:r>
              <a:rPr lang="en-US" altLang="en-US" sz="2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July 1775, George Washington arrived </a:t>
            </a:r>
            <a:endParaRPr lang="en-US" altLang="en-US" sz="2800" b="1" u="sng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28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British abandoned </a:t>
            </a:r>
            <a:r>
              <a:rPr lang="en-US" altLang="en-US" sz="2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Boston taking 1,000 Loyalists</a:t>
            </a:r>
            <a:r>
              <a:rPr lang="en-US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,</a:t>
            </a:r>
            <a:r>
              <a:rPr lang="en-US" altLang="en-US" sz="2800" b="1" dirty="0">
                <a:latin typeface="Arial" panose="020B0604020202020204" pitchFamily="34" charset="0"/>
              </a:rPr>
              <a:t> or people who remained loyal to Great Britain.  </a:t>
            </a:r>
          </a:p>
          <a:p>
            <a:pPr eaLnBrk="1" hangingPunct="1">
              <a:defRPr/>
            </a:pPr>
            <a:r>
              <a:rPr lang="en-US" altLang="en-US" sz="2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Some Loyalists fled </a:t>
            </a:r>
            <a:r>
              <a:rPr lang="en-US" altLang="en-US" sz="2800" b="1" dirty="0">
                <a:latin typeface="Arial" panose="020B0604020202020204" pitchFamily="34" charset="0"/>
              </a:rPr>
              <a:t>to England, the West Indies, or Canada.  </a:t>
            </a:r>
          </a:p>
          <a:p>
            <a:pPr eaLnBrk="1" hangingPunct="1">
              <a:defRPr/>
            </a:pPr>
            <a:r>
              <a:rPr lang="en-US" altLang="en-US" sz="2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Many 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remained </a:t>
            </a:r>
            <a:r>
              <a:rPr lang="en-US" altLang="en-US" sz="2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in the colonies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  <a:p>
            <a:pPr eaLnBrk="1" hangingPunct="1">
              <a:defRPr/>
            </a:pPr>
            <a:endParaRPr lang="en-US" altLang="en-US" sz="3000" b="1" dirty="0">
              <a:latin typeface="Arial" panose="020B0604020202020204" pitchFamily="34" charset="0"/>
            </a:endParaRPr>
          </a:p>
        </p:txBody>
      </p:sp>
      <p:pic>
        <p:nvPicPr>
          <p:cNvPr id="65540" name="Picture 5" descr="DonGW3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409700"/>
            <a:ext cx="419100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4876800" cy="14620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Strengths and </a:t>
            </a:r>
            <a:b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</a:b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Weaknesses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20206"/>
            <a:ext cx="8686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dirty="0">
                <a:solidFill>
                  <a:srgbClr val="990033"/>
                </a:solidFill>
              </a:rPr>
              <a:t>The British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well-trained and equipped army</a:t>
            </a:r>
            <a:r>
              <a:rPr lang="en-US" altLang="en-US" b="1" dirty="0" smtClean="0">
                <a:latin typeface="Arial" panose="020B0604020202020204" pitchFamily="34" charset="0"/>
              </a:rPr>
              <a:t>,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and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smtClean="0">
                <a:latin typeface="Arial" panose="020B0604020202020204" pitchFamily="34" charset="0"/>
              </a:rPr>
              <a:t>the finest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navy</a:t>
            </a:r>
            <a:r>
              <a:rPr lang="en-US" altLang="en-US" b="1" dirty="0" smtClean="0">
                <a:latin typeface="Arial" panose="020B0604020202020204" pitchFamily="34" charset="0"/>
              </a:rPr>
              <a:t> in the world.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Assistance from  Loyalists</a:t>
            </a:r>
            <a:r>
              <a:rPr lang="en-US" altLang="en-US" b="1" dirty="0" smtClean="0">
                <a:latin typeface="Arial" panose="020B0604020202020204" pitchFamily="34" charset="0"/>
              </a:rPr>
              <a:t>,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African Americans, Native Americans</a:t>
            </a:r>
            <a:r>
              <a:rPr lang="en-US" altLang="en-US" b="1" dirty="0" smtClean="0">
                <a:latin typeface="Arial" panose="020B0604020202020204" pitchFamily="34" charset="0"/>
              </a:rPr>
              <a:t>, and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mercenaries</a:t>
            </a:r>
            <a:r>
              <a:rPr lang="en-US" altLang="en-US" b="1" dirty="0" smtClean="0">
                <a:latin typeface="Arial" panose="020B0604020202020204" pitchFamily="34" charset="0"/>
              </a:rPr>
              <a:t>—foreign soldiers who fight for pay.</a:t>
            </a:r>
          </a:p>
        </p:txBody>
      </p:sp>
      <p:pic>
        <p:nvPicPr>
          <p:cNvPr id="70660" name="Picture 13" descr="soldierlin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4343400"/>
          </a:xfrm>
        </p:spPr>
        <p:txBody>
          <a:bodyPr/>
          <a:lstStyle/>
          <a:p>
            <a:pPr eaLnBrk="1" hangingPunct="1"/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Weaknesses</a:t>
            </a:r>
            <a:r>
              <a:rPr lang="en-US" altLang="en-US" b="1" dirty="0" smtClean="0">
                <a:latin typeface="Arial" panose="020B0604020202020204" pitchFamily="34" charset="0"/>
              </a:rPr>
              <a:t>: The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war was unpopular</a:t>
            </a:r>
            <a:r>
              <a:rPr lang="en-US" altLang="en-US" b="1" dirty="0" smtClean="0">
                <a:latin typeface="Arial" panose="020B0604020202020204" pitchFamily="34" charset="0"/>
              </a:rPr>
              <a:t> at home. </a:t>
            </a:r>
          </a:p>
          <a:p>
            <a:pPr eaLnBrk="1" hangingPunct="1"/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Many British </a:t>
            </a:r>
            <a:r>
              <a:rPr lang="en-US" altLang="en-US" b="1" dirty="0" smtClean="0">
                <a:latin typeface="Arial" panose="020B0604020202020204" pitchFamily="34" charset="0"/>
              </a:rPr>
              <a:t>resented paying taxes to fight the war and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sympathized with the Americans.  </a:t>
            </a:r>
          </a:p>
          <a:p>
            <a:pPr eaLnBrk="1" hangingPunct="1"/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Troops had to fight in hostile territories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6324600" cy="6248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dirty="0">
                <a:solidFill>
                  <a:srgbClr val="990033"/>
                </a:solidFill>
              </a:rPr>
              <a:t>The Americans</a:t>
            </a:r>
          </a:p>
          <a:p>
            <a:pPr eaLnBrk="1" hangingPunct="1"/>
            <a:r>
              <a:rPr lang="en-US" altLang="en-US" sz="30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Patriots fighting </a:t>
            </a:r>
            <a:r>
              <a:rPr lang="en-US" altLang="en-US" sz="3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on their own territory.</a:t>
            </a:r>
          </a:p>
          <a:p>
            <a:pPr eaLnBrk="1" hangingPunct="1"/>
            <a:r>
              <a:rPr lang="en-US" altLang="en-US" sz="30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familiar </a:t>
            </a:r>
            <a:r>
              <a:rPr lang="en-US" altLang="en-US" sz="3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with fighting tactics </a:t>
            </a:r>
            <a:r>
              <a:rPr lang="en-US" altLang="en-US" sz="3000" b="1" dirty="0">
                <a:latin typeface="Arial" panose="020B0604020202020204" pitchFamily="34" charset="0"/>
              </a:rPr>
              <a:t>from the French and Indian War.</a:t>
            </a:r>
          </a:p>
          <a:p>
            <a:pPr eaLnBrk="1" hangingPunct="1"/>
            <a:r>
              <a:rPr lang="en-US" altLang="en-US" sz="3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More African Americans served with American </a:t>
            </a:r>
            <a:r>
              <a:rPr lang="en-US" altLang="en-US" sz="3000" b="1" dirty="0" smtClean="0">
                <a:latin typeface="Arial" panose="020B0604020202020204" pitchFamily="34" charset="0"/>
              </a:rPr>
              <a:t>forces</a:t>
            </a:r>
          </a:p>
          <a:p>
            <a:pPr eaLnBrk="1" hangingPunct="1"/>
            <a:r>
              <a:rPr lang="en-US" altLang="en-US" sz="28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Weaknesses</a:t>
            </a:r>
            <a:r>
              <a:rPr lang="en-US" altLang="en-US" sz="2800" b="1" dirty="0">
                <a:latin typeface="Arial" panose="020B0604020202020204" pitchFamily="34" charset="0"/>
              </a:rPr>
              <a:t>: 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lacked </a:t>
            </a:r>
            <a:r>
              <a:rPr lang="en-US" altLang="en-US" sz="2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a well-equipped and effective fighting forc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e.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</a:p>
          <a:p>
            <a:pPr eaLnBrk="1" hangingPunct="1"/>
            <a:endParaRPr lang="en-US" altLang="en-US" sz="3000" dirty="0">
              <a:latin typeface="Arial" panose="020B0604020202020204" pitchFamily="34" charset="0"/>
            </a:endParaRPr>
          </a:p>
        </p:txBody>
      </p:sp>
      <p:pic>
        <p:nvPicPr>
          <p:cNvPr id="69636" name="Picture 5" descr="1781-I1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781802" y="1447800"/>
            <a:ext cx="2174875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/>
          </p:cNvSpPr>
          <p:nvPr>
            <p:ph type="body" idx="1"/>
          </p:nvPr>
        </p:nvSpPr>
        <p:spPr>
          <a:xfrm>
            <a:off x="152400" y="1524000"/>
            <a:ext cx="8686800" cy="4525963"/>
          </a:xfrm>
        </p:spPr>
        <p:txBody>
          <a:bodyPr/>
          <a:lstStyle/>
          <a:p>
            <a:r>
              <a:rPr lang="en-US" altLang="en-US" sz="4400" b="1" dirty="0" smtClean="0"/>
              <a:t>What were the strengths and weaknesses of the American fighters?</a:t>
            </a:r>
            <a:endParaRPr lang="en-US" altLang="en-US" sz="4400" b="1" dirty="0"/>
          </a:p>
        </p:txBody>
      </p:sp>
      <p:sp>
        <p:nvSpPr>
          <p:cNvPr id="91139" name="WordArt 4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229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Bell Work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0" y="8263"/>
            <a:ext cx="7772400" cy="1462088"/>
          </a:xfrm>
        </p:spPr>
        <p:txBody>
          <a:bodyPr/>
          <a:lstStyle/>
          <a:p>
            <a:r>
              <a:rPr lang="en-US" altLang="en-US" dirty="0" smtClean="0"/>
              <a:t>Objectives: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991600" cy="4114800"/>
          </a:xfrm>
        </p:spPr>
        <p:txBody>
          <a:bodyPr/>
          <a:lstStyle/>
          <a:p>
            <a:r>
              <a:rPr lang="en-US" altLang="en-US" dirty="0" smtClean="0"/>
              <a:t>By the end of this lesson, students will be able to:</a:t>
            </a:r>
          </a:p>
          <a:p>
            <a:pPr lvl="1"/>
            <a:r>
              <a:rPr lang="en-US" altLang="en-US" dirty="0" smtClean="0"/>
              <a:t>Explain the events and outcomes of the Siege of Boston</a:t>
            </a:r>
          </a:p>
          <a:p>
            <a:pPr lvl="1"/>
            <a:r>
              <a:rPr lang="en-US" altLang="en-US" dirty="0" smtClean="0"/>
              <a:t>Detail the strengths and weaknesses of the British and American forces</a:t>
            </a:r>
          </a:p>
          <a:p>
            <a:pPr lvl="1"/>
            <a:r>
              <a:rPr lang="en-US" altLang="en-US" dirty="0" smtClean="0"/>
              <a:t>Explain why the Battle of Saratoga is considered the turning point of the war.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92982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4"/>
          <p:cNvSpPr>
            <a:spLocks noGrp="1"/>
          </p:cNvSpPr>
          <p:nvPr>
            <p:ph type="title"/>
          </p:nvPr>
        </p:nvSpPr>
        <p:spPr>
          <a:xfrm>
            <a:off x="0" y="4876802"/>
            <a:ext cx="9144000" cy="1971675"/>
          </a:xfrm>
        </p:spPr>
        <p:txBody>
          <a:bodyPr/>
          <a:lstStyle/>
          <a:p>
            <a:pPr algn="ctr"/>
            <a:r>
              <a:rPr lang="en-US" altLang="en-US" dirty="0" smtClean="0"/>
              <a:t>Lesson 4: Fighting for Independence</a:t>
            </a:r>
          </a:p>
        </p:txBody>
      </p:sp>
      <p:pic>
        <p:nvPicPr>
          <p:cNvPr id="7" name="Picture 6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364931" y="228600"/>
            <a:ext cx="6414141" cy="41797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226330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229600" cy="14620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Fighting in the </a:t>
            </a:r>
            <a:b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</a:br>
            <a: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	North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8915400" cy="4114800"/>
          </a:xfrm>
        </p:spPr>
        <p:txBody>
          <a:bodyPr/>
          <a:lstStyle/>
          <a:p>
            <a:pPr eaLnBrk="1" hangingPunct="1"/>
            <a:r>
              <a:rPr lang="en-US" altLang="en-US" sz="3000" b="1" dirty="0">
                <a:latin typeface="Arial" panose="020B0604020202020204" pitchFamily="34" charset="0"/>
              </a:rPr>
              <a:t>By winter of 1776, the </a:t>
            </a:r>
            <a:r>
              <a:rPr lang="en-US" altLang="en-US" sz="3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British</a:t>
            </a:r>
            <a:r>
              <a:rPr lang="en-US" altLang="en-US" sz="3000" b="1" dirty="0">
                <a:latin typeface="Arial" panose="020B0604020202020204" pitchFamily="34" charset="0"/>
              </a:rPr>
              <a:t> </a:t>
            </a:r>
            <a:r>
              <a:rPr lang="en-US" altLang="en-US" sz="3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captured New York City </a:t>
            </a:r>
            <a:r>
              <a:rPr lang="en-US" altLang="en-US" sz="3000" b="1" dirty="0">
                <a:latin typeface="Arial" panose="020B0604020202020204" pitchFamily="34" charset="0"/>
              </a:rPr>
              <a:t>and </a:t>
            </a:r>
            <a:r>
              <a:rPr lang="en-US" altLang="en-US" sz="3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pushed Continental Army</a:t>
            </a:r>
            <a:r>
              <a:rPr lang="en-US" altLang="en-US" sz="3000" b="1" dirty="0">
                <a:latin typeface="Arial" panose="020B0604020202020204" pitchFamily="34" charset="0"/>
              </a:rPr>
              <a:t> into </a:t>
            </a:r>
            <a:r>
              <a:rPr lang="en-US" altLang="en-US" sz="3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Pennsylvania</a:t>
            </a:r>
            <a:r>
              <a:rPr lang="en-US" altLang="en-US" sz="3000" b="1" dirty="0">
                <a:latin typeface="Arial" panose="020B0604020202020204" pitchFamily="34" charset="0"/>
              </a:rPr>
              <a:t>.  </a:t>
            </a:r>
          </a:p>
          <a:p>
            <a:pPr eaLnBrk="1" hangingPunct="1"/>
            <a:r>
              <a:rPr lang="en-US" altLang="en-US" sz="3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Many troops deserted the Continental Army</a:t>
            </a:r>
            <a:r>
              <a:rPr lang="en-US" altLang="en-US" sz="3000" b="1" dirty="0">
                <a:latin typeface="Arial" panose="020B0604020202020204" pitchFamily="34" charset="0"/>
              </a:rPr>
              <a:t>, and the cause seemed on the point of collapse.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86868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3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George Washington abandoned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3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the army tradition of not fighting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3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during winter</a:t>
            </a:r>
            <a:r>
              <a:rPr lang="en-US" altLang="en-US" sz="30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endParaRPr lang="en-US" altLang="en-US" sz="30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dirty="0">
                <a:latin typeface="Arial" panose="020B0604020202020204" pitchFamily="34" charset="0"/>
              </a:rPr>
              <a:t>American troops landed in New Jersey and </a:t>
            </a:r>
            <a:r>
              <a:rPr lang="en-US" altLang="en-US" sz="2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surprised about 1,400 mercenaries—called Hessians </a:t>
            </a:r>
            <a:r>
              <a:rPr lang="en-US" altLang="en-US" sz="2800" b="1" dirty="0">
                <a:latin typeface="Arial" panose="020B0604020202020204" pitchFamily="34" charset="0"/>
              </a:rPr>
              <a:t>because they were mostly from the German province of </a:t>
            </a:r>
            <a:r>
              <a:rPr lang="en-US" altLang="en-US" sz="2800" b="1" dirty="0" err="1">
                <a:latin typeface="Arial" panose="020B0604020202020204" pitchFamily="34" charset="0"/>
              </a:rPr>
              <a:t>Hesse</a:t>
            </a:r>
            <a:r>
              <a:rPr lang="en-US" altLang="en-US" sz="2800" b="1" dirty="0">
                <a:latin typeface="Arial" panose="020B0604020202020204" pitchFamily="34" charset="0"/>
              </a:rPr>
              <a:t>. </a:t>
            </a:r>
            <a:endParaRPr lang="en-US" altLang="en-US" sz="2800" b="1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3000" b="1" dirty="0">
                <a:latin typeface="Arial" panose="020B0604020202020204" pitchFamily="34" charset="0"/>
              </a:rPr>
              <a:t>	</a:t>
            </a:r>
            <a:endParaRPr lang="en-US" altLang="en-US" b="1" baseline="30000" dirty="0" smtClean="0">
              <a:latin typeface="Arial" panose="020B0604020202020204" pitchFamily="34" charset="0"/>
            </a:endParaRPr>
          </a:p>
        </p:txBody>
      </p:sp>
      <p:pic>
        <p:nvPicPr>
          <p:cNvPr id="72708" name="Picture 5" descr="mosiac_bol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3657600"/>
            <a:ext cx="5257800" cy="3177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4756" name="TextBox 1"/>
          <p:cNvSpPr txBox="1">
            <a:spLocks noChangeArrowheads="1"/>
          </p:cNvSpPr>
          <p:nvPr/>
        </p:nvSpPr>
        <p:spPr bwMode="auto">
          <a:xfrm flipH="1">
            <a:off x="5303838" y="4800600"/>
            <a:ext cx="3840162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 baseline="30000" dirty="0">
                <a:latin typeface="Arial" panose="020B0604020202020204" pitchFamily="34" charset="0"/>
              </a:rPr>
              <a:t>Delaware River on Christmas night.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and label the Delaware River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05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96" y="1462088"/>
            <a:ext cx="9113704" cy="4648200"/>
          </a:xfrm>
        </p:spPr>
        <p:txBody>
          <a:bodyPr/>
          <a:lstStyle/>
          <a:p>
            <a:pPr eaLnBrk="1" hangingPunct="1"/>
            <a:r>
              <a:rPr lang="en-US" altLang="en-US" sz="3500" b="1" dirty="0">
                <a:latin typeface="Arial" panose="020B0604020202020204" pitchFamily="34" charset="0"/>
              </a:rPr>
              <a:t>C</a:t>
            </a:r>
            <a:r>
              <a:rPr lang="en-US" altLang="en-US" sz="3500" b="1" dirty="0" smtClean="0">
                <a:latin typeface="Arial" panose="020B0604020202020204" pitchFamily="34" charset="0"/>
              </a:rPr>
              <a:t>alled </a:t>
            </a:r>
            <a:r>
              <a:rPr lang="en-US" altLang="en-US" sz="3500" b="1" dirty="0">
                <a:latin typeface="Arial" panose="020B0604020202020204" pitchFamily="34" charset="0"/>
              </a:rPr>
              <a:t>for </a:t>
            </a:r>
            <a:r>
              <a:rPr lang="en-US" altLang="en-US" sz="3500" b="1" u="sng" dirty="0">
                <a:solidFill>
                  <a:srgbClr val="FF0000"/>
                </a:solidFill>
                <a:latin typeface="Arial" panose="020B0604020202020204" pitchFamily="34" charset="0"/>
              </a:rPr>
              <a:t>British colonies to unite </a:t>
            </a:r>
            <a:r>
              <a:rPr lang="en-US" altLang="en-US" sz="3500" b="1" dirty="0" smtClean="0">
                <a:latin typeface="Arial" panose="020B0604020202020204" pitchFamily="34" charset="0"/>
              </a:rPr>
              <a:t>like </a:t>
            </a:r>
            <a:r>
              <a:rPr lang="en-US" altLang="en-US" sz="3500" b="1" dirty="0">
                <a:latin typeface="Arial" panose="020B0604020202020204" pitchFamily="34" charset="0"/>
              </a:rPr>
              <a:t>the Iroquois </a:t>
            </a:r>
            <a:r>
              <a:rPr lang="en-US" altLang="en-US" sz="3500" b="1" dirty="0" smtClean="0">
                <a:latin typeface="Arial" panose="020B0604020202020204" pitchFamily="34" charset="0"/>
              </a:rPr>
              <a:t>by </a:t>
            </a:r>
            <a:r>
              <a:rPr lang="en-US" altLang="en-US" sz="3500" b="1" dirty="0">
                <a:latin typeface="Arial" panose="020B0604020202020204" pitchFamily="34" charset="0"/>
              </a:rPr>
              <a:t>forming the </a:t>
            </a:r>
            <a:r>
              <a:rPr lang="en-US" altLang="en-US" sz="3500" b="1" u="sng" dirty="0">
                <a:solidFill>
                  <a:srgbClr val="FF0000"/>
                </a:solidFill>
                <a:latin typeface="Arial" panose="020B0604020202020204" pitchFamily="34" charset="0"/>
              </a:rPr>
              <a:t>Iroquois League</a:t>
            </a:r>
            <a:r>
              <a:rPr lang="en-US" altLang="en-US" sz="3500" b="1" dirty="0">
                <a:latin typeface="Arial" panose="020B0604020202020204" pitchFamily="34" charset="0"/>
              </a:rPr>
              <a:t>. </a:t>
            </a:r>
            <a:r>
              <a:rPr lang="en-US" altLang="en-US" sz="3500" b="1" dirty="0" smtClean="0">
                <a:latin typeface="Arial" panose="020B0604020202020204" pitchFamily="34" charset="0"/>
              </a:rPr>
              <a:t/>
            </a:r>
            <a:br>
              <a:rPr lang="en-US" altLang="en-US" sz="3500" b="1" dirty="0" smtClean="0">
                <a:latin typeface="Arial" panose="020B0604020202020204" pitchFamily="34" charset="0"/>
              </a:rPr>
            </a:br>
            <a:endParaRPr lang="en-US" altLang="en-US" sz="3500" b="1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C</a:t>
            </a:r>
            <a:r>
              <a:rPr lang="en-US" altLang="en-US" b="1" dirty="0" smtClean="0">
                <a:latin typeface="Arial" panose="020B0604020202020204" pitchFamily="34" charset="0"/>
              </a:rPr>
              <a:t>olonists rejected Franklin’s plan</a:t>
            </a:r>
          </a:p>
          <a:p>
            <a:pPr lvl="1" eaLnBrk="1" hangingPunct="1"/>
            <a:r>
              <a:rPr lang="en-US" altLang="en-US" b="1" dirty="0">
                <a:latin typeface="Arial" panose="020B0604020202020204" pitchFamily="34" charset="0"/>
              </a:rPr>
              <a:t>P</a:t>
            </a:r>
            <a:r>
              <a:rPr lang="en-US" altLang="en-US" b="1" dirty="0" smtClean="0">
                <a:latin typeface="Arial" panose="020B0604020202020204" pitchFamily="34" charset="0"/>
              </a:rPr>
              <a:t>rovided a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model for the United States government.</a:t>
            </a:r>
            <a:endParaRPr lang="en-US" altLang="en-US" b="1" u="sng" dirty="0" smtClean="0">
              <a:solidFill>
                <a:srgbClr val="FF0000"/>
              </a:solidFill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4620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Causes of War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75779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9172576" cy="6857999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10600" cy="6019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300" b="1" dirty="0">
                <a:latin typeface="Arial" panose="020B0604020202020204" pitchFamily="34" charset="0"/>
              </a:rPr>
              <a:t>The battle was called the </a:t>
            </a:r>
          </a:p>
          <a:p>
            <a:pPr marL="0" indent="0" eaLnBrk="1" hangingPunct="1">
              <a:buNone/>
              <a:defRPr/>
            </a:pPr>
            <a:r>
              <a:rPr lang="en-US" altLang="en-US" sz="3300" b="1" u="sng" dirty="0">
                <a:solidFill>
                  <a:srgbClr val="FF0000"/>
                </a:solidFill>
                <a:latin typeface="Arial" panose="020B0604020202020204" pitchFamily="34" charset="0"/>
              </a:rPr>
              <a:t>Battle of </a:t>
            </a:r>
            <a:r>
              <a:rPr lang="en-US" altLang="en-US" sz="33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Trenton</a:t>
            </a:r>
          </a:p>
          <a:p>
            <a:pPr eaLnBrk="1" hangingPunct="1">
              <a:defRPr/>
            </a:pPr>
            <a:r>
              <a:rPr lang="en-US" altLang="en-US" sz="33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nearly </a:t>
            </a:r>
            <a:r>
              <a:rPr lang="en-US" altLang="en-US" sz="3300" b="1" u="sng" dirty="0">
                <a:solidFill>
                  <a:srgbClr val="FF0000"/>
                </a:solidFill>
                <a:latin typeface="Arial" panose="020B0604020202020204" pitchFamily="34" charset="0"/>
              </a:rPr>
              <a:t>the entire </a:t>
            </a:r>
            <a:r>
              <a:rPr lang="en-US" altLang="en-US" sz="33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Hessian </a:t>
            </a:r>
            <a:r>
              <a:rPr lang="en-US" altLang="en-US" sz="3300" b="1" u="sng" dirty="0">
                <a:solidFill>
                  <a:srgbClr val="FF0000"/>
                </a:solidFill>
                <a:latin typeface="Arial" panose="020B0604020202020204" pitchFamily="34" charset="0"/>
              </a:rPr>
              <a:t>force was </a:t>
            </a:r>
            <a:r>
              <a:rPr lang="en-US" altLang="en-US" sz="33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captured, </a:t>
            </a:r>
            <a:r>
              <a:rPr lang="en-US" altLang="en-US" sz="3300" b="1" dirty="0" smtClean="0">
                <a:latin typeface="Arial" panose="020B0604020202020204" pitchFamily="34" charset="0"/>
              </a:rPr>
              <a:t>Americans </a:t>
            </a:r>
            <a:r>
              <a:rPr lang="en-US" altLang="en-US" sz="3300" b="1" dirty="0">
                <a:latin typeface="Arial" panose="020B0604020202020204" pitchFamily="34" charset="0"/>
              </a:rPr>
              <a:t>suffered only five casualties.</a:t>
            </a:r>
            <a:endParaRPr lang="en-US" altLang="en-US" sz="3300" b="1" dirty="0"/>
          </a:p>
          <a:p>
            <a:pPr eaLnBrk="1" hangingPunct="1">
              <a:defRPr/>
            </a:pPr>
            <a:r>
              <a:rPr lang="en-US" altLang="en-US" sz="3300" b="1" dirty="0">
                <a:latin typeface="Arial" panose="020B0604020202020204" pitchFamily="34" charset="0"/>
              </a:rPr>
              <a:t>A </a:t>
            </a:r>
            <a:r>
              <a:rPr lang="en-US" altLang="en-US" sz="3300" b="1" u="sng" dirty="0">
                <a:solidFill>
                  <a:srgbClr val="FF0000"/>
                </a:solidFill>
                <a:latin typeface="Arial" panose="020B0604020202020204" pitchFamily="34" charset="0"/>
              </a:rPr>
              <a:t>similar victory in Princeton</a:t>
            </a:r>
            <a:r>
              <a:rPr lang="en-US" altLang="en-US" sz="3300" b="1" dirty="0">
                <a:latin typeface="Arial" panose="020B0604020202020204" pitchFamily="34" charset="0"/>
              </a:rPr>
              <a:t>, New Jersey, </a:t>
            </a:r>
            <a:r>
              <a:rPr lang="en-US" altLang="en-US" sz="3300" b="1" u="sng" dirty="0">
                <a:solidFill>
                  <a:srgbClr val="FF0000"/>
                </a:solidFill>
                <a:latin typeface="Arial" panose="020B0604020202020204" pitchFamily="34" charset="0"/>
              </a:rPr>
              <a:t>boosted Patriot morale </a:t>
            </a:r>
            <a:r>
              <a:rPr lang="en-US" altLang="en-US" sz="3300" b="1" dirty="0">
                <a:latin typeface="Arial" panose="020B0604020202020204" pitchFamily="34" charset="0"/>
              </a:rPr>
              <a:t>and convinced Americans to support the Patriot cause.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and label the Battles of Trenton and Princeton using color to denote American/British victory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29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6010"/>
            <a:ext cx="9144000" cy="679683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7162800" cy="14620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Victory at Saratoga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686800" cy="4267200"/>
          </a:xfrm>
        </p:spPr>
        <p:txBody>
          <a:bodyPr/>
          <a:lstStyle/>
          <a:p>
            <a:pPr eaLnBrk="1" hangingPunct="1"/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Despite the increasing Patriot numbers </a:t>
            </a:r>
            <a:r>
              <a:rPr lang="en-US" altLang="en-US" b="1" dirty="0" smtClean="0">
                <a:latin typeface="Arial" panose="020B0604020202020204" pitchFamily="34" charset="0"/>
              </a:rPr>
              <a:t>and the victories in New Jersey, the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Patriots still suffered defeats</a:t>
            </a:r>
            <a:r>
              <a:rPr lang="en-US" altLang="en-US" b="1" dirty="0" smtClean="0">
                <a:latin typeface="Arial" panose="020B0604020202020204" pitchFamily="34" charset="0"/>
              </a:rPr>
              <a:t>.  </a:t>
            </a:r>
          </a:p>
          <a:p>
            <a:pPr eaLnBrk="1" hangingPunct="1"/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British</a:t>
            </a:r>
            <a:r>
              <a:rPr lang="en-US" altLang="en-US" b="1" dirty="0" smtClean="0">
                <a:latin typeface="Arial" panose="020B0604020202020204" pitchFamily="34" charset="0"/>
              </a:rPr>
              <a:t> were attempting to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cut off New England from the rest of the colonies</a:t>
            </a:r>
            <a:r>
              <a:rPr lang="en-US" altLang="en-US" b="1" dirty="0" smtClean="0">
                <a:latin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u="sng" dirty="0">
                <a:solidFill>
                  <a:srgbClr val="FF0000"/>
                </a:solidFill>
                <a:latin typeface="Arial" panose="020B0604020202020204" pitchFamily="34" charset="0"/>
              </a:rPr>
              <a:t>Americans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u="sng" dirty="0">
                <a:solidFill>
                  <a:srgbClr val="FF0000"/>
                </a:solidFill>
                <a:latin typeface="Arial" panose="020B0604020202020204" pitchFamily="34" charset="0"/>
              </a:rPr>
              <a:t>attacked</a:t>
            </a:r>
            <a:r>
              <a:rPr lang="en-US" altLang="en-US" b="1" dirty="0">
                <a:latin typeface="Arial" panose="020B0604020202020204" pitchFamily="34" charset="0"/>
              </a:rPr>
              <a:t> and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	</a:t>
            </a:r>
            <a:r>
              <a:rPr lang="en-US" altLang="en-US" b="1" u="sng" dirty="0">
                <a:solidFill>
                  <a:srgbClr val="FF0000"/>
                </a:solidFill>
                <a:latin typeface="Arial" panose="020B0604020202020204" pitchFamily="34" charset="0"/>
              </a:rPr>
              <a:t>defeated British forces in New York </a:t>
            </a:r>
            <a:r>
              <a:rPr lang="en-US" altLang="en-US" b="1" dirty="0">
                <a:latin typeface="Arial" panose="020B0604020202020204" pitchFamily="34" charset="0"/>
              </a:rPr>
              <a:t>in the </a:t>
            </a:r>
            <a:r>
              <a:rPr lang="en-US" altLang="en-US" b="1" u="sng" dirty="0">
                <a:solidFill>
                  <a:srgbClr val="FF0000"/>
                </a:solidFill>
                <a:latin typeface="Arial" panose="020B0604020202020204" pitchFamily="34" charset="0"/>
              </a:rPr>
              <a:t>Battle of Saratoga.</a:t>
            </a:r>
            <a:r>
              <a:rPr lang="en-US" altLang="en-US" sz="36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</a:p>
          <a:p>
            <a:pPr eaLnBrk="1" hangingPunct="1"/>
            <a:endParaRPr lang="en-US" altLang="en-US" b="1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66294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victory</a:t>
            </a:r>
            <a:r>
              <a:rPr lang="en-US" altLang="en-US" b="1" dirty="0" smtClean="0">
                <a:latin typeface="Arial" panose="020B0604020202020204" pitchFamily="34" charset="0"/>
              </a:rPr>
              <a:t> at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Saratoga brought a foreign aid to American cause.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France entered the war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latin typeface="Arial" panose="020B0604020202020204" pitchFamily="34" charset="0"/>
              </a:rPr>
              <a:t>	on the side of the Americans,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followed by Spain and Netherlands.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latin typeface="Arial" panose="020B0604020202020204" pitchFamily="34" charset="0"/>
              </a:rPr>
              <a:t>These alliances provided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needed supplies, troops, and a navy</a:t>
            </a:r>
            <a:r>
              <a:rPr lang="en-US" altLang="en-US" b="1" dirty="0" smtClean="0">
                <a:latin typeface="Arial" panose="020B0604020202020204" pitchFamily="34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latin typeface="Arial" panose="020B0604020202020204" pitchFamily="34" charset="0"/>
              </a:rPr>
              <a:t>In addition,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Britain now had to defend itself in Europe.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and label the Battle of Saratoga using color to denote American/British victory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43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8294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215" y="220665"/>
            <a:ext cx="8586787" cy="6332537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81" y="152400"/>
            <a:ext cx="7772400" cy="1462088"/>
          </a:xfrm>
        </p:spPr>
        <p:txBody>
          <a:bodyPr/>
          <a:lstStyle/>
          <a:p>
            <a:r>
              <a:rPr lang="en-US" dirty="0" smtClean="0"/>
              <a:t>Did We Meet Our Objectives?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8181861" cy="2881312"/>
          </a:xfrm>
        </p:spPr>
        <p:txBody>
          <a:bodyPr/>
          <a:lstStyle/>
          <a:p>
            <a:r>
              <a:rPr lang="en-US" dirty="0" smtClean="0"/>
              <a:t>Can you?</a:t>
            </a:r>
          </a:p>
          <a:p>
            <a:pPr lvl="1"/>
            <a:r>
              <a:rPr lang="en-US" altLang="en-US" dirty="0" smtClean="0"/>
              <a:t>Explain the events and outcomes of the Siege of Boston</a:t>
            </a:r>
          </a:p>
          <a:p>
            <a:pPr lvl="1"/>
            <a:r>
              <a:rPr lang="en-US" altLang="en-US" dirty="0" smtClean="0"/>
              <a:t>Detail the strengths and weaknesses of the British and American forces</a:t>
            </a:r>
          </a:p>
          <a:p>
            <a:pPr lvl="1"/>
            <a:r>
              <a:rPr lang="en-US" altLang="en-US" dirty="0" smtClean="0"/>
              <a:t>Explain why the Battle of Saratoga is considered the turning point of the war</a:t>
            </a:r>
            <a:endParaRPr lang="en-US" altLang="en-US" sz="3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61111"/>
            <a:ext cx="3468477" cy="268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3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Content Placeholder 2"/>
          <p:cNvSpPr>
            <a:spLocks noGrp="1"/>
          </p:cNvSpPr>
          <p:nvPr>
            <p:ph idx="1"/>
          </p:nvPr>
        </p:nvSpPr>
        <p:spPr>
          <a:xfrm>
            <a:off x="523875" y="1200150"/>
            <a:ext cx="7772400" cy="4114800"/>
          </a:xfrm>
        </p:spPr>
        <p:txBody>
          <a:bodyPr/>
          <a:lstStyle/>
          <a:p>
            <a:r>
              <a:rPr lang="en-US" altLang="en-US" sz="5400" b="1"/>
              <a:t>What was the effect of the Patriot’s victory at the Battle of Saratoga? </a:t>
            </a:r>
          </a:p>
        </p:txBody>
      </p:sp>
      <p:sp>
        <p:nvSpPr>
          <p:cNvPr id="4" name="Rectangle 3"/>
          <p:cNvSpPr/>
          <p:nvPr/>
        </p:nvSpPr>
        <p:spPr>
          <a:xfrm>
            <a:off x="2035109" y="228600"/>
            <a:ext cx="475098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BELL WORK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eworks">
  <a:themeElements>
    <a:clrScheme name="Fireworks 11">
      <a:dk1>
        <a:srgbClr val="000000"/>
      </a:dk1>
      <a:lt1>
        <a:srgbClr val="FFFFFF"/>
      </a:lt1>
      <a:dk2>
        <a:srgbClr val="000099"/>
      </a:dk2>
      <a:lt2>
        <a:srgbClr val="CC0000"/>
      </a:lt2>
      <a:accent1>
        <a:srgbClr val="333399"/>
      </a:accent1>
      <a:accent2>
        <a:srgbClr val="006699"/>
      </a:accent2>
      <a:accent3>
        <a:srgbClr val="FFFFFF"/>
      </a:accent3>
      <a:accent4>
        <a:srgbClr val="000000"/>
      </a:accent4>
      <a:accent5>
        <a:srgbClr val="ADADCA"/>
      </a:accent5>
      <a:accent6>
        <a:srgbClr val="005C8A"/>
      </a:accent6>
      <a:hlink>
        <a:srgbClr val="A50021"/>
      </a:hlink>
      <a:folHlink>
        <a:srgbClr val="FF5050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anose="020B0A040201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anose="020B0A04020102020204" pitchFamily="34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works 7">
        <a:dk1>
          <a:srgbClr val="000000"/>
        </a:dk1>
        <a:lt1>
          <a:srgbClr val="FFFFFF"/>
        </a:lt1>
        <a:dk2>
          <a:srgbClr val="3333CC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A50021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works 8">
        <a:dk1>
          <a:srgbClr val="000000"/>
        </a:dk1>
        <a:lt1>
          <a:srgbClr val="FFFFFF"/>
        </a:lt1>
        <a:dk2>
          <a:srgbClr val="3333CC"/>
        </a:dk2>
        <a:lt2>
          <a:srgbClr val="CCFFFF"/>
        </a:lt2>
        <a:accent1>
          <a:srgbClr val="CCECFF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8AE7"/>
        </a:accent6>
        <a:hlink>
          <a:srgbClr val="A50021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works 9">
        <a:dk1>
          <a:srgbClr val="000000"/>
        </a:dk1>
        <a:lt1>
          <a:srgbClr val="FFFFFF"/>
        </a:lt1>
        <a:dk2>
          <a:srgbClr val="3333CC"/>
        </a:dk2>
        <a:lt2>
          <a:srgbClr val="CCFFFF"/>
        </a:lt2>
        <a:accent1>
          <a:srgbClr val="333399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ADADCA"/>
        </a:accent5>
        <a:accent6>
          <a:srgbClr val="005C8A"/>
        </a:accent6>
        <a:hlink>
          <a:srgbClr val="A50021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works 10">
        <a:dk1>
          <a:srgbClr val="000000"/>
        </a:dk1>
        <a:lt1>
          <a:srgbClr val="FFFFFF"/>
        </a:lt1>
        <a:dk2>
          <a:srgbClr val="3333CC"/>
        </a:dk2>
        <a:lt2>
          <a:srgbClr val="FF4F4F"/>
        </a:lt2>
        <a:accent1>
          <a:srgbClr val="333399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ADADCA"/>
        </a:accent5>
        <a:accent6>
          <a:srgbClr val="005C8A"/>
        </a:accent6>
        <a:hlink>
          <a:srgbClr val="A50021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works 11">
        <a:dk1>
          <a:srgbClr val="000000"/>
        </a:dk1>
        <a:lt1>
          <a:srgbClr val="FFFFFF"/>
        </a:lt1>
        <a:dk2>
          <a:srgbClr val="000099"/>
        </a:dk2>
        <a:lt2>
          <a:srgbClr val="CC0000"/>
        </a:lt2>
        <a:accent1>
          <a:srgbClr val="333399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ADADCA"/>
        </a:accent5>
        <a:accent6>
          <a:srgbClr val="005C8A"/>
        </a:accent6>
        <a:hlink>
          <a:srgbClr val="A50021"/>
        </a:hlink>
        <a:folHlink>
          <a:srgbClr val="FF50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works 12">
        <a:dk1>
          <a:srgbClr val="000000"/>
        </a:dk1>
        <a:lt1>
          <a:srgbClr val="D3DDFF"/>
        </a:lt1>
        <a:dk2>
          <a:srgbClr val="000099"/>
        </a:dk2>
        <a:lt2>
          <a:srgbClr val="CC0000"/>
        </a:lt2>
        <a:accent1>
          <a:srgbClr val="333399"/>
        </a:accent1>
        <a:accent2>
          <a:srgbClr val="006699"/>
        </a:accent2>
        <a:accent3>
          <a:srgbClr val="E6EBFF"/>
        </a:accent3>
        <a:accent4>
          <a:srgbClr val="000000"/>
        </a:accent4>
        <a:accent5>
          <a:srgbClr val="ADADCA"/>
        </a:accent5>
        <a:accent6>
          <a:srgbClr val="005C8A"/>
        </a:accent6>
        <a:hlink>
          <a:srgbClr val="A50021"/>
        </a:hlink>
        <a:folHlink>
          <a:srgbClr val="FF50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works 13">
        <a:dk1>
          <a:srgbClr val="000000"/>
        </a:dk1>
        <a:lt1>
          <a:srgbClr val="DBE4FF"/>
        </a:lt1>
        <a:dk2>
          <a:srgbClr val="000099"/>
        </a:dk2>
        <a:lt2>
          <a:srgbClr val="CC0000"/>
        </a:lt2>
        <a:accent1>
          <a:srgbClr val="333399"/>
        </a:accent1>
        <a:accent2>
          <a:srgbClr val="006699"/>
        </a:accent2>
        <a:accent3>
          <a:srgbClr val="EAEFFF"/>
        </a:accent3>
        <a:accent4>
          <a:srgbClr val="000000"/>
        </a:accent4>
        <a:accent5>
          <a:srgbClr val="ADADCA"/>
        </a:accent5>
        <a:accent6>
          <a:srgbClr val="005C8A"/>
        </a:accent6>
        <a:hlink>
          <a:srgbClr val="A50021"/>
        </a:hlink>
        <a:folHlink>
          <a:srgbClr val="FF50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works 14">
        <a:dk1>
          <a:srgbClr val="000000"/>
        </a:dk1>
        <a:lt1>
          <a:srgbClr val="E3EAFF"/>
        </a:lt1>
        <a:dk2>
          <a:srgbClr val="000099"/>
        </a:dk2>
        <a:lt2>
          <a:srgbClr val="CC0000"/>
        </a:lt2>
        <a:accent1>
          <a:srgbClr val="333399"/>
        </a:accent1>
        <a:accent2>
          <a:srgbClr val="006699"/>
        </a:accent2>
        <a:accent3>
          <a:srgbClr val="EFF3FF"/>
        </a:accent3>
        <a:accent4>
          <a:srgbClr val="000000"/>
        </a:accent4>
        <a:accent5>
          <a:srgbClr val="ADADCA"/>
        </a:accent5>
        <a:accent6>
          <a:srgbClr val="005C8A"/>
        </a:accent6>
        <a:hlink>
          <a:srgbClr val="A50021"/>
        </a:hlink>
        <a:folHlink>
          <a:srgbClr val="FF505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12884</TotalTime>
  <Words>2756</Words>
  <Application>Microsoft Office PowerPoint</Application>
  <PresentationFormat>On-screen Show (4:3)</PresentationFormat>
  <Paragraphs>349</Paragraphs>
  <Slides>112</Slides>
  <Notes>2</Notes>
  <HiddenSlides>58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112</vt:i4>
      </vt:variant>
    </vt:vector>
  </HeadingPairs>
  <TitlesOfParts>
    <vt:vector size="121" baseType="lpstr">
      <vt:lpstr>Adobe Fan Heiti Std B</vt:lpstr>
      <vt:lpstr>Arial</vt:lpstr>
      <vt:lpstr>Arial Black</vt:lpstr>
      <vt:lpstr>Courier New</vt:lpstr>
      <vt:lpstr>Impact</vt:lpstr>
      <vt:lpstr>Palatino Linotype</vt:lpstr>
      <vt:lpstr>Papyrus</vt:lpstr>
      <vt:lpstr>Times New Roman</vt:lpstr>
      <vt:lpstr>Fireworks</vt:lpstr>
      <vt:lpstr>PowerPoint Presentation</vt:lpstr>
      <vt:lpstr>Objectives:</vt:lpstr>
      <vt:lpstr>PowerPoint Presentation</vt:lpstr>
      <vt:lpstr>Objectives:</vt:lpstr>
      <vt:lpstr>PowerPoint Presentation</vt:lpstr>
      <vt:lpstr>The Road To Independence</vt:lpstr>
      <vt:lpstr>The War before “The War”</vt:lpstr>
      <vt:lpstr>Causes of War</vt:lpstr>
      <vt:lpstr>Causes of War</vt:lpstr>
      <vt:lpstr>The British Win   the War</vt:lpstr>
      <vt:lpstr>The British Win   the War</vt:lpstr>
      <vt:lpstr>The British Win   the War</vt:lpstr>
      <vt:lpstr>PowerPoint Presentation</vt:lpstr>
      <vt:lpstr>PowerPoint Presentation</vt:lpstr>
      <vt:lpstr>The Road To Independence</vt:lpstr>
      <vt:lpstr>Objectives:</vt:lpstr>
      <vt:lpstr>In your notebook… </vt:lpstr>
      <vt:lpstr>PowerPoint Presentation</vt:lpstr>
      <vt:lpstr>Objectives:</vt:lpstr>
      <vt:lpstr>Weakened Loyalty to  Britain</vt:lpstr>
      <vt:lpstr>PowerPoint Presentation</vt:lpstr>
      <vt:lpstr>Seeds of the American  Revolution</vt:lpstr>
      <vt:lpstr>Did We Meet Our Objectives?</vt:lpstr>
      <vt:lpstr>Lesson 2: Issues Behind the Revolution</vt:lpstr>
      <vt:lpstr>Objectives </vt:lpstr>
      <vt:lpstr>Changing British  Policy</vt:lpstr>
      <vt:lpstr>PowerPoint Presentation</vt:lpstr>
      <vt:lpstr>PowerPoint Presentation</vt:lpstr>
      <vt:lpstr>Task</vt:lpstr>
      <vt:lpstr>PowerPoint Presentation</vt:lpstr>
      <vt:lpstr>Bell work </vt:lpstr>
      <vt:lpstr>Objectives </vt:lpstr>
      <vt:lpstr>The Sugar Act</vt:lpstr>
      <vt:lpstr>The Quartering Act</vt:lpstr>
      <vt:lpstr>The Stamp Act  Crisis</vt:lpstr>
      <vt:lpstr>PowerPoint Presentation</vt:lpstr>
      <vt:lpstr>Rising Tensions   in the Colonies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 </vt:lpstr>
      <vt:lpstr>Lesson 2: Issues Behind the Revolution</vt:lpstr>
      <vt:lpstr>Fighting at Lexington and Concord</vt:lpstr>
      <vt:lpstr>PowerPoint Presentation</vt:lpstr>
      <vt:lpstr>Paul Revere</vt:lpstr>
      <vt:lpstr>Task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 </vt:lpstr>
      <vt:lpstr>PowerPoint Presentation</vt:lpstr>
      <vt:lpstr>Did We Meet Our Objectives?</vt:lpstr>
      <vt:lpstr>PowerPoint Presentation</vt:lpstr>
      <vt:lpstr>Objectives:</vt:lpstr>
      <vt:lpstr>Lesson 3: Ideas Behind the Revolution</vt:lpstr>
      <vt:lpstr>Common Sense</vt:lpstr>
      <vt:lpstr>PowerPoint Presentation</vt:lpstr>
      <vt:lpstr>The Declaration of Independence</vt:lpstr>
      <vt:lpstr>PowerPoint Presentation</vt:lpstr>
      <vt:lpstr>PowerPoint Presentation</vt:lpstr>
      <vt:lpstr>Drafting a Declaration</vt:lpstr>
      <vt:lpstr>PowerPoint Presentation</vt:lpstr>
      <vt:lpstr>PowerPoint Presentation</vt:lpstr>
      <vt:lpstr>PowerPoint Presentation</vt:lpstr>
      <vt:lpstr>Did We Meet Our Objectives?</vt:lpstr>
      <vt:lpstr>Bell Work</vt:lpstr>
      <vt:lpstr>Objectives </vt:lpstr>
      <vt:lpstr>PowerPoint Presentation</vt:lpstr>
      <vt:lpstr>Objectives:</vt:lpstr>
      <vt:lpstr>Lesson 4: Fighting for Independence</vt:lpstr>
      <vt:lpstr>The Siege of         Boston </vt:lpstr>
      <vt:lpstr>Task</vt:lpstr>
      <vt:lpstr>PowerPoint Presentation</vt:lpstr>
      <vt:lpstr>PowerPoint Presentation</vt:lpstr>
      <vt:lpstr>Strengths and  Weaknesses</vt:lpstr>
      <vt:lpstr>PowerPoint Presentation</vt:lpstr>
      <vt:lpstr>PowerPoint Presentation</vt:lpstr>
      <vt:lpstr>PowerPoint Presentation</vt:lpstr>
      <vt:lpstr>Objectives:</vt:lpstr>
      <vt:lpstr>Lesson 4: Fighting for Independence</vt:lpstr>
      <vt:lpstr>Fighting in the   North</vt:lpstr>
      <vt:lpstr>PowerPoint Presentation</vt:lpstr>
      <vt:lpstr>Task </vt:lpstr>
      <vt:lpstr>PowerPoint Presentation</vt:lpstr>
      <vt:lpstr>PowerPoint Presentation</vt:lpstr>
      <vt:lpstr>Task</vt:lpstr>
      <vt:lpstr>PowerPoint Presentation</vt:lpstr>
      <vt:lpstr>Victory at Saratoga</vt:lpstr>
      <vt:lpstr>PowerPoint Presentation</vt:lpstr>
      <vt:lpstr>Task</vt:lpstr>
      <vt:lpstr>PowerPoint Presentation</vt:lpstr>
      <vt:lpstr>Did We Meet Our Objectives?</vt:lpstr>
      <vt:lpstr>PowerPoint Presentation</vt:lpstr>
      <vt:lpstr>Objectives:</vt:lpstr>
      <vt:lpstr>Winning Independence</vt:lpstr>
      <vt:lpstr>Americans Endure Hardships</vt:lpstr>
      <vt:lpstr>PowerPoint Presentation</vt:lpstr>
      <vt:lpstr>Victories in the West and South</vt:lpstr>
      <vt:lpstr>Task</vt:lpstr>
      <vt:lpstr>PowerPoint Presentation</vt:lpstr>
      <vt:lpstr>The Treaty of Paris</vt:lpstr>
      <vt:lpstr>The Impact of the  Revolution</vt:lpstr>
      <vt:lpstr>PowerPoint Presentation</vt:lpstr>
      <vt:lpstr>PowerPoint Presentation</vt:lpstr>
      <vt:lpstr>PowerPoint Presentation</vt:lpstr>
      <vt:lpstr>Did We Meet Our Objectives?</vt:lpstr>
    </vt:vector>
  </TitlesOfParts>
  <Company>Bliss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Anna Bettencourt</dc:creator>
  <cp:lastModifiedBy>Tawnya R. Garey</cp:lastModifiedBy>
  <cp:revision>179</cp:revision>
  <cp:lastPrinted>2015-08-20T17:32:05Z</cp:lastPrinted>
  <dcterms:created xsi:type="dcterms:W3CDTF">2004-08-03T04:17:23Z</dcterms:created>
  <dcterms:modified xsi:type="dcterms:W3CDTF">2015-08-28T20:43:40Z</dcterms:modified>
</cp:coreProperties>
</file>