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handoutMasterIdLst>
    <p:handoutMasterId r:id="rId145"/>
  </p:handoutMasterIdLst>
  <p:sldIdLst>
    <p:sldId id="364" r:id="rId2"/>
    <p:sldId id="374" r:id="rId3"/>
    <p:sldId id="256" r:id="rId4"/>
    <p:sldId id="362" r:id="rId5"/>
    <p:sldId id="510" r:id="rId6"/>
    <p:sldId id="511" r:id="rId7"/>
    <p:sldId id="366" r:id="rId8"/>
    <p:sldId id="258" r:id="rId9"/>
    <p:sldId id="277" r:id="rId10"/>
    <p:sldId id="278" r:id="rId11"/>
    <p:sldId id="261" r:id="rId12"/>
    <p:sldId id="279" r:id="rId13"/>
    <p:sldId id="506" r:id="rId14"/>
    <p:sldId id="505" r:id="rId15"/>
    <p:sldId id="280" r:id="rId16"/>
    <p:sldId id="281" r:id="rId17"/>
    <p:sldId id="485" r:id="rId18"/>
    <p:sldId id="486" r:id="rId19"/>
    <p:sldId id="507" r:id="rId20"/>
    <p:sldId id="482" r:id="rId21"/>
    <p:sldId id="483" r:id="rId22"/>
    <p:sldId id="480" r:id="rId23"/>
    <p:sldId id="365" r:id="rId24"/>
    <p:sldId id="263" r:id="rId25"/>
    <p:sldId id="283" r:id="rId26"/>
    <p:sldId id="264" r:id="rId27"/>
    <p:sldId id="284" r:id="rId28"/>
    <p:sldId id="285" r:id="rId29"/>
    <p:sldId id="265" r:id="rId30"/>
    <p:sldId id="286" r:id="rId31"/>
    <p:sldId id="512" r:id="rId32"/>
    <p:sldId id="514" r:id="rId33"/>
    <p:sldId id="266" r:id="rId34"/>
    <p:sldId id="287" r:id="rId35"/>
    <p:sldId id="288" r:id="rId36"/>
    <p:sldId id="267" r:id="rId37"/>
    <p:sldId id="289" r:id="rId38"/>
    <p:sldId id="290" r:id="rId39"/>
    <p:sldId id="487" r:id="rId40"/>
    <p:sldId id="369" r:id="rId41"/>
    <p:sldId id="488" r:id="rId42"/>
    <p:sldId id="368" r:id="rId43"/>
    <p:sldId id="268" r:id="rId44"/>
    <p:sldId id="291" r:id="rId45"/>
    <p:sldId id="269" r:id="rId46"/>
    <p:sldId id="292" r:id="rId47"/>
    <p:sldId id="270" r:id="rId48"/>
    <p:sldId id="271" r:id="rId49"/>
    <p:sldId id="294" r:id="rId50"/>
    <p:sldId id="272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489" r:id="rId61"/>
    <p:sldId id="371" r:id="rId62"/>
    <p:sldId id="490" r:id="rId63"/>
    <p:sldId id="370" r:id="rId64"/>
    <p:sldId id="456" r:id="rId65"/>
    <p:sldId id="273" r:id="rId66"/>
    <p:sldId id="304" r:id="rId67"/>
    <p:sldId id="305" r:id="rId68"/>
    <p:sldId id="274" r:id="rId69"/>
    <p:sldId id="306" r:id="rId70"/>
    <p:sldId id="275" r:id="rId71"/>
    <p:sldId id="308" r:id="rId72"/>
    <p:sldId id="276" r:id="rId73"/>
    <p:sldId id="491" r:id="rId74"/>
    <p:sldId id="311" r:id="rId75"/>
    <p:sldId id="314" r:id="rId76"/>
    <p:sldId id="492" r:id="rId77"/>
    <p:sldId id="318" r:id="rId78"/>
    <p:sldId id="316" r:id="rId79"/>
    <p:sldId id="319" r:id="rId80"/>
    <p:sldId id="372" r:id="rId81"/>
    <p:sldId id="320" r:id="rId82"/>
    <p:sldId id="322" r:id="rId83"/>
    <p:sldId id="373" r:id="rId84"/>
    <p:sldId id="457" r:id="rId85"/>
    <p:sldId id="458" r:id="rId86"/>
    <p:sldId id="324" r:id="rId87"/>
    <p:sldId id="325" r:id="rId88"/>
    <p:sldId id="327" r:id="rId89"/>
    <p:sldId id="393" r:id="rId90"/>
    <p:sldId id="328" r:id="rId91"/>
    <p:sldId id="390" r:id="rId92"/>
    <p:sldId id="493" r:id="rId93"/>
    <p:sldId id="330" r:id="rId94"/>
    <p:sldId id="494" r:id="rId95"/>
    <p:sldId id="331" r:id="rId96"/>
    <p:sldId id="467" r:id="rId97"/>
    <p:sldId id="394" r:id="rId98"/>
    <p:sldId id="397" r:id="rId99"/>
    <p:sldId id="399" r:id="rId100"/>
    <p:sldId id="401" r:id="rId101"/>
    <p:sldId id="402" r:id="rId102"/>
    <p:sldId id="497" r:id="rId103"/>
    <p:sldId id="498" r:id="rId104"/>
    <p:sldId id="496" r:id="rId105"/>
    <p:sldId id="472" r:id="rId106"/>
    <p:sldId id="471" r:id="rId107"/>
    <p:sldId id="495" r:id="rId108"/>
    <p:sldId id="410" r:id="rId109"/>
    <p:sldId id="411" r:id="rId110"/>
    <p:sldId id="412" r:id="rId111"/>
    <p:sldId id="413" r:id="rId112"/>
    <p:sldId id="414" r:id="rId113"/>
    <p:sldId id="462" r:id="rId114"/>
    <p:sldId id="465" r:id="rId115"/>
    <p:sldId id="418" r:id="rId116"/>
    <p:sldId id="421" r:id="rId117"/>
    <p:sldId id="463" r:id="rId118"/>
    <p:sldId id="464" r:id="rId119"/>
    <p:sldId id="499" r:id="rId120"/>
    <p:sldId id="477" r:id="rId121"/>
    <p:sldId id="500" r:id="rId122"/>
    <p:sldId id="475" r:id="rId123"/>
    <p:sldId id="476" r:id="rId124"/>
    <p:sldId id="438" r:id="rId125"/>
    <p:sldId id="439" r:id="rId126"/>
    <p:sldId id="440" r:id="rId127"/>
    <p:sldId id="441" r:id="rId128"/>
    <p:sldId id="442" r:id="rId129"/>
    <p:sldId id="443" r:id="rId130"/>
    <p:sldId id="501" r:id="rId131"/>
    <p:sldId id="473" r:id="rId132"/>
    <p:sldId id="502" r:id="rId133"/>
    <p:sldId id="432" r:id="rId134"/>
    <p:sldId id="446" r:id="rId135"/>
    <p:sldId id="447" r:id="rId136"/>
    <p:sldId id="449" r:id="rId137"/>
    <p:sldId id="450" r:id="rId138"/>
    <p:sldId id="451" r:id="rId139"/>
    <p:sldId id="452" r:id="rId140"/>
    <p:sldId id="454" r:id="rId141"/>
    <p:sldId id="503" r:id="rId142"/>
    <p:sldId id="504" r:id="rId143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9/17/15" id="{7DC584AD-82C2-4B65-BF33-F130F5BDEE5F}">
          <p14:sldIdLst>
            <p14:sldId id="364"/>
            <p14:sldId id="374"/>
            <p14:sldId id="256"/>
            <p14:sldId id="362"/>
          </p14:sldIdLst>
        </p14:section>
        <p14:section name="9/18/15" id="{017742B5-3816-41E4-93FA-4CA220C0965C}">
          <p14:sldIdLst>
            <p14:sldId id="510"/>
            <p14:sldId id="511"/>
            <p14:sldId id="366"/>
            <p14:sldId id="258"/>
            <p14:sldId id="277"/>
            <p14:sldId id="278"/>
            <p14:sldId id="261"/>
            <p14:sldId id="279"/>
          </p14:sldIdLst>
        </p14:section>
        <p14:section name="9/21/15" id="{3BEA1B16-AD10-433A-887A-E997898AE66E}">
          <p14:sldIdLst>
            <p14:sldId id="506"/>
            <p14:sldId id="505"/>
            <p14:sldId id="280"/>
            <p14:sldId id="281"/>
            <p14:sldId id="485"/>
            <p14:sldId id="486"/>
            <p14:sldId id="507"/>
            <p14:sldId id="482"/>
          </p14:sldIdLst>
        </p14:section>
        <p14:section name="9/22 &amp; 9/23" id="{EC29FBF5-9907-45B6-8D07-37F8E946FDB5}">
          <p14:sldIdLst>
            <p14:sldId id="483"/>
            <p14:sldId id="480"/>
            <p14:sldId id="365"/>
            <p14:sldId id="263"/>
            <p14:sldId id="283"/>
            <p14:sldId id="264"/>
            <p14:sldId id="284"/>
            <p14:sldId id="285"/>
            <p14:sldId id="265"/>
            <p14:sldId id="286"/>
          </p14:sldIdLst>
        </p14:section>
        <p14:section name="9/24/15" id="{9BEB86B7-1C01-4960-B9D5-BD9D377030D9}">
          <p14:sldIdLst>
            <p14:sldId id="512"/>
            <p14:sldId id="514"/>
            <p14:sldId id="266"/>
            <p14:sldId id="287"/>
            <p14:sldId id="288"/>
            <p14:sldId id="267"/>
            <p14:sldId id="289"/>
            <p14:sldId id="290"/>
            <p14:sldId id="487"/>
          </p14:sldIdLst>
        </p14:section>
        <p14:section name="Untitled Section" id="{6D3B78F6-449D-47D6-ADF1-2B802202BCEF}">
          <p14:sldIdLst>
            <p14:sldId id="369"/>
            <p14:sldId id="488"/>
            <p14:sldId id="368"/>
            <p14:sldId id="268"/>
            <p14:sldId id="291"/>
            <p14:sldId id="269"/>
            <p14:sldId id="292"/>
            <p14:sldId id="270"/>
            <p14:sldId id="271"/>
            <p14:sldId id="294"/>
            <p14:sldId id="272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489"/>
          </p14:sldIdLst>
        </p14:section>
        <p14:section name="Untitled Section" id="{15D9425C-C4A1-4FF6-A6C9-CED8D14AAE85}">
          <p14:sldIdLst>
            <p14:sldId id="371"/>
            <p14:sldId id="490"/>
            <p14:sldId id="370"/>
            <p14:sldId id="456"/>
            <p14:sldId id="273"/>
            <p14:sldId id="304"/>
            <p14:sldId id="305"/>
            <p14:sldId id="274"/>
            <p14:sldId id="306"/>
            <p14:sldId id="275"/>
            <p14:sldId id="308"/>
            <p14:sldId id="276"/>
            <p14:sldId id="491"/>
          </p14:sldIdLst>
        </p14:section>
        <p14:section name="Untitled Section" id="{0D88DDAC-A1F8-4128-8773-F6AE385BBF7A}">
          <p14:sldIdLst>
            <p14:sldId id="311"/>
            <p14:sldId id="314"/>
            <p14:sldId id="492"/>
            <p14:sldId id="318"/>
            <p14:sldId id="316"/>
            <p14:sldId id="319"/>
            <p14:sldId id="372"/>
            <p14:sldId id="320"/>
            <p14:sldId id="322"/>
            <p14:sldId id="373"/>
            <p14:sldId id="457"/>
            <p14:sldId id="458"/>
            <p14:sldId id="324"/>
            <p14:sldId id="325"/>
            <p14:sldId id="327"/>
            <p14:sldId id="393"/>
            <p14:sldId id="328"/>
            <p14:sldId id="390"/>
            <p14:sldId id="493"/>
          </p14:sldIdLst>
        </p14:section>
        <p14:section name="Untitled Section" id="{11C19A68-E606-4A4A-AE25-87228084FA48}">
          <p14:sldIdLst>
            <p14:sldId id="330"/>
            <p14:sldId id="494"/>
            <p14:sldId id="331"/>
            <p14:sldId id="467"/>
            <p14:sldId id="394"/>
            <p14:sldId id="397"/>
            <p14:sldId id="399"/>
            <p14:sldId id="401"/>
            <p14:sldId id="402"/>
            <p14:sldId id="497"/>
          </p14:sldIdLst>
        </p14:section>
        <p14:section name="Untitled Section" id="{989B7949-8386-4CDD-A182-AEFA02874989}">
          <p14:sldIdLst>
            <p14:sldId id="498"/>
            <p14:sldId id="496"/>
            <p14:sldId id="472"/>
            <p14:sldId id="471"/>
            <p14:sldId id="495"/>
            <p14:sldId id="410"/>
            <p14:sldId id="411"/>
            <p14:sldId id="412"/>
            <p14:sldId id="413"/>
            <p14:sldId id="414"/>
            <p14:sldId id="462"/>
            <p14:sldId id="465"/>
            <p14:sldId id="418"/>
            <p14:sldId id="421"/>
            <p14:sldId id="463"/>
            <p14:sldId id="464"/>
            <p14:sldId id="499"/>
          </p14:sldIdLst>
        </p14:section>
        <p14:section name="Untitled Section" id="{2686F292-9BBB-45A9-AFF4-38CCFB636E27}">
          <p14:sldIdLst>
            <p14:sldId id="477"/>
            <p14:sldId id="500"/>
            <p14:sldId id="475"/>
            <p14:sldId id="476"/>
            <p14:sldId id="438"/>
            <p14:sldId id="439"/>
            <p14:sldId id="440"/>
            <p14:sldId id="441"/>
            <p14:sldId id="442"/>
            <p14:sldId id="443"/>
            <p14:sldId id="501"/>
          </p14:sldIdLst>
        </p14:section>
        <p14:section name="Untitled Section" id="{292BA89A-BED3-457A-9FBA-9E50A246EC00}">
          <p14:sldIdLst>
            <p14:sldId id="473"/>
            <p14:sldId id="502"/>
            <p14:sldId id="432"/>
            <p14:sldId id="446"/>
            <p14:sldId id="447"/>
            <p14:sldId id="449"/>
            <p14:sldId id="450"/>
            <p14:sldId id="451"/>
            <p14:sldId id="452"/>
            <p14:sldId id="454"/>
            <p14:sldId id="503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7F7F7"/>
    <a:srgbClr val="003399"/>
    <a:srgbClr val="6699FF"/>
    <a:srgbClr val="CCFFCC"/>
    <a:srgbClr val="CCCCFF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741B98-A4F4-4E1A-9CE5-593EE36CB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848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21188"/>
            <a:ext cx="5619750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77D17FE-175A-4BB5-863E-1E45EE8D4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95003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copyright OwlTeacher.com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copyright OwlTeacher.com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E4E59D-DEB2-441C-BAEB-D19626D60A1D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92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430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copyright OwlTeacher.com</a:t>
            </a:r>
          </a:p>
        </p:txBody>
      </p:sp>
      <p:sp>
        <p:nvSpPr>
          <p:cNvPr id="5632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copyright OwlTeacher.com</a:t>
            </a:r>
          </a:p>
        </p:txBody>
      </p:sp>
      <p:sp>
        <p:nvSpPr>
          <p:cNvPr id="563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F95EEB-D9BE-4F66-92EC-3BC0B4BEB62A}" type="slidenum">
              <a:rPr lang="en-US" altLang="en-US" smtClean="0"/>
              <a:pPr/>
              <a:t>45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67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06A31-9F4B-4187-8F48-994D25BCB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757557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59109-C1F9-4ADA-96A8-04789CC9B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256131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ED5A5-87A6-4451-8FFB-4540D7B06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234538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FED23-796B-452A-A04C-6F7D54EEC4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242636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CDD8-EFDD-4EC2-9C07-E26046F6D1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641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18475-6A56-4813-96F1-A8DE8A94B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389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268E-090B-465A-B7FC-D52C9E4E3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60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DA817-32CE-4C1F-8846-F45A91C6A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668774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6C148-9213-43D8-97E7-4E8A21E3C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435598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5E39D-5B7D-4E8A-B886-16DDE891F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210564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7F5BD-EF4B-4712-8CFA-5525CC5D1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139354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29C78-A919-4C2C-A9AB-26D04E5FE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358182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3523E-ACE0-47BC-84EC-2734B9BBE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701838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149A2-3DBE-493E-BC4F-EC8B90331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014403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E21F-7F67-4582-B543-D3EA70F92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862767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50000">
              <a:srgbClr val="CCCCFF"/>
            </a:gs>
            <a:gs pos="100000">
              <a:srgbClr val="66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copyright OwlTeacher.com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16D1094-FC2E-48C5-AF2A-242E83166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</p:sldLayoutIdLst>
  <p:transition spd="med">
    <p:random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../Chapter%206/Videos/Thomas%20Jefferson%20_%20His%20Democracy%20Crash%20Course%20US%20History%2010(1).mp4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file:///\\MHSDHD\homdirstaff$\garey_tr\US%20History%20I\Unit%203%20-%20Framing%20the%20American%20Government\Chapter%206\Videos\American%20History%20HD%20-%20Westward%20-%20History%20Channel%20Documentary%20Part%202.mp4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../Videos/Section%204/Hollywood%20Portrayals%20of%20the%20Wild%20West.mp4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Chapter%205/Videos/Liberty's%20Kids%2040%20We%20the%20People(3)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Chapter%205/Videos/Liberty's%20Kids%2040%20We%20the%20People(3)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The%20Constitution,%20the%20Articles,%20and%20Federalism%20Crash%20Course%20US%20History%208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Constitution%20Convention%2011%20minutes.mp4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isidewith.com/political-quiz" TargetMode="Externa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file:///E:\US%20History%20I\Unit%202\Chapter%206\Videos\Section%201\Alexander%20Hamilton%20on%20a%20National%20Bank.mp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debtclock.org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file:///\\MHSDHD\homdirstaff$\garey_tr\US%20History%20I\Unit%203%20-%20Framing%20the%20American%20Government\Chapter%206\Videos\Section%201\Attack%20Ads,%20Circa%201800.mp4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file:///\\MHSDHD\homdirstaff$\garey_tr\US%20History%20I\Unit%203%20-%20Framing%20the%20American%20Government\Chapter%206\Videos\Where%20US%20Politics%20Came%20From%20Crash%20Course%20US%20History%209(1).mp4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Intro/Liberty's%20Kids%2040%20We%20the%20People(2).mp4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file:///E:\US%20History%20I\Unit%202\Chapter%206\Videos\Section%201\George%20Washington-%20Farewell%20Address.mp4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../Chapter%206/Videos/The%20Election%20of%201800.mp4" TargetMode="Externa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62708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1. </a:t>
            </a:r>
            <a:r>
              <a:rPr lang="en-US" altLang="en-US" dirty="0" err="1" smtClean="0"/>
              <a:t>Bellwork</a:t>
            </a:r>
            <a:endParaRPr lang="en-US" alt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62708" y="1143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b="1" i="1" dirty="0"/>
              <a:t>Federalism</a:t>
            </a:r>
            <a:r>
              <a:rPr lang="en-US" altLang="en-US" b="1" dirty="0"/>
              <a:t> </a:t>
            </a:r>
            <a:r>
              <a:rPr lang="en-US" altLang="en-US" dirty="0"/>
              <a:t>ensures that state governments will not over take </a:t>
            </a:r>
            <a:r>
              <a:rPr lang="en-US" altLang="en-US" dirty="0" smtClean="0"/>
              <a:t>powers </a:t>
            </a:r>
            <a:r>
              <a:rPr lang="en-US" altLang="en-US" dirty="0"/>
              <a:t>of the federal government and </a:t>
            </a:r>
            <a:r>
              <a:rPr lang="en-US" altLang="en-US" dirty="0" smtClean="0"/>
              <a:t>the </a:t>
            </a:r>
            <a:r>
              <a:rPr lang="en-US" altLang="en-US" dirty="0"/>
              <a:t>powers of the federal government will not overtake the powers of the state.  </a:t>
            </a:r>
          </a:p>
          <a:p>
            <a:pPr marL="0" indent="0">
              <a:buFontTx/>
              <a:buNone/>
            </a:pPr>
            <a:r>
              <a:rPr lang="en-US" altLang="en-US" sz="2800" dirty="0" smtClean="0"/>
              <a:t>1. Why do people today need the federal government? </a:t>
            </a:r>
            <a:br>
              <a:rPr lang="en-US" altLang="en-US" sz="2800" dirty="0" smtClean="0"/>
            </a:br>
            <a:endParaRPr lang="en-US" altLang="en-US" sz="5400" dirty="0"/>
          </a:p>
          <a:p>
            <a:pPr marL="0" indent="0">
              <a:buFontTx/>
              <a:buNone/>
            </a:pPr>
            <a:r>
              <a:rPr lang="en-US" altLang="en-US" sz="2800" dirty="0" smtClean="0"/>
              <a:t>2. Why </a:t>
            </a:r>
            <a:r>
              <a:rPr lang="en-US" altLang="en-US" sz="2800" dirty="0"/>
              <a:t>are individual states prevented from making their own money?</a:t>
            </a:r>
          </a:p>
          <a:p>
            <a:pPr marL="0" indent="0" algn="ctr">
              <a:buFontTx/>
              <a:buNone/>
            </a:pPr>
            <a:endParaRPr lang="en-US" altLang="en-US" sz="540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04800"/>
            <a:ext cx="8305800" cy="5821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800" b="1" smtClean="0">
                <a:solidFill>
                  <a:srgbClr val="003399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Articles of Confederation</a:t>
            </a:r>
          </a:p>
          <a:p>
            <a:pPr eaLnBrk="1" hangingPunct="1"/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One branch of government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: the legislative branch, or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Congress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. </a:t>
            </a:r>
          </a:p>
          <a:p>
            <a:pPr eaLnBrk="1" hangingPunct="1"/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Congress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carried out the duties of 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both the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legislative and executive 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branches.</a:t>
            </a:r>
          </a:p>
          <a:p>
            <a:pPr eaLnBrk="1" hangingPunct="1"/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 national court 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system existed.</a:t>
            </a:r>
          </a:p>
          <a:p>
            <a:pPr eaLnBrk="1" hangingPunct="1"/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Congress could declare war</a:t>
            </a:r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borrow money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, but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lacked the power to tax.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Prosser’s Rebellion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Gabriel Prosser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, a blacksmith, in Richmond, Virginia,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led a rebellion.  It failed and twenty of them were executed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</p:txBody>
      </p:sp>
      <p:pic>
        <p:nvPicPr>
          <p:cNvPr id="110596" name="Picture 6" descr="slave rebellion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4673600" cy="35052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Election of 1800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1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 versus Adams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Jefferson did not gain a majority so election was decided in the House of Representatives</a:t>
            </a:r>
          </a:p>
        </p:txBody>
      </p:sp>
      <p:pic>
        <p:nvPicPr>
          <p:cNvPr id="114692" name="Online Image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" y="1752600"/>
            <a:ext cx="4537075" cy="297973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800" dirty="0" smtClean="0"/>
              <a:t>Identify the actions John Adams took as President</a:t>
            </a:r>
          </a:p>
          <a:p>
            <a:pPr>
              <a:defRPr/>
            </a:pPr>
            <a:r>
              <a:rPr lang="en-US" sz="2800" dirty="0" smtClean="0"/>
              <a:t>Explain why the  election of 1800 was a turning point</a:t>
            </a:r>
          </a:p>
          <a:p>
            <a:pPr>
              <a:defRPr/>
            </a:pPr>
            <a:r>
              <a:rPr lang="en-US" sz="2800" dirty="0" smtClean="0"/>
              <a:t>Explain what was significant about the transfer of power between parties in 1801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085922"/>
            <a:ext cx="2438400" cy="27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280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1653"/>
      </p:ext>
    </p:extLst>
  </p:cSld>
  <p:clrMapOvr>
    <a:masterClrMapping/>
  </p:clrMapOvr>
  <p:transition spd="med"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400" dirty="0" smtClean="0"/>
              <a:t>Explain how Jefferson reduced the power of the national government</a:t>
            </a:r>
          </a:p>
          <a:p>
            <a:pPr>
              <a:defRPr/>
            </a:pPr>
            <a:r>
              <a:rPr lang="en-US" sz="2400" dirty="0" smtClean="0"/>
              <a:t>Identify the problem Jefferson had with the federal courts</a:t>
            </a:r>
          </a:p>
          <a:p>
            <a:pPr>
              <a:defRPr/>
            </a:pPr>
            <a:r>
              <a:rPr lang="en-US" sz="2400" dirty="0" smtClean="0"/>
              <a:t>Explain how Jefferson achieve his program in the West</a:t>
            </a:r>
          </a:p>
          <a:p>
            <a:pPr>
              <a:defRPr/>
            </a:pPr>
            <a:r>
              <a:rPr lang="en-US" sz="2400" dirty="0" smtClean="0"/>
              <a:t>Explain how Jefferson won reelection in 1804</a:t>
            </a:r>
          </a:p>
          <a:p>
            <a:pPr>
              <a:defRPr/>
            </a:pPr>
            <a:r>
              <a:rPr lang="en-US" sz="2400" dirty="0" smtClean="0"/>
              <a:t>Detail how Jefferson responded to increasing tension with Europe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40552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/>
          <a:lstStyle/>
          <a:p>
            <a:r>
              <a:rPr lang="en-US" altLang="en-US" sz="5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3: Jefferson Administration </a:t>
            </a:r>
          </a:p>
        </p:txBody>
      </p:sp>
      <p:pic>
        <p:nvPicPr>
          <p:cNvPr id="121859" name="Content Placeholder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05000"/>
            <a:ext cx="4648200" cy="4953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US" altLang="en-US" sz="5400" b="1" smtClean="0">
                <a:solidFill>
                  <a:srgbClr val="FF0000"/>
                </a:solidFill>
                <a:latin typeface="Bauhaus 93" pitchFamily="82" charset="0"/>
              </a:rPr>
              <a:t>YOU’RE IN THE HOT SEAT!!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990600"/>
            <a:ext cx="8229600" cy="4525963"/>
          </a:xfrm>
        </p:spPr>
        <p:txBody>
          <a:bodyPr/>
          <a:lstStyle/>
          <a:p>
            <a:r>
              <a:rPr lang="en-US" altLang="en-US" smtClean="0"/>
              <a:t>Where did Thomas Jefferson study?</a:t>
            </a:r>
          </a:p>
          <a:p>
            <a:r>
              <a:rPr lang="en-US" altLang="en-US" smtClean="0"/>
              <a:t>Who did Jefferson succeed as minister to France?</a:t>
            </a:r>
          </a:p>
          <a:p>
            <a:r>
              <a:rPr lang="en-US" altLang="en-US" smtClean="0"/>
              <a:t>How many votes did Jefferson come within for President in 1796?</a:t>
            </a:r>
          </a:p>
          <a:p>
            <a:r>
              <a:rPr lang="en-US" altLang="en-US" smtClean="0"/>
              <a:t>What tax did Jefferson eliminate?</a:t>
            </a:r>
          </a:p>
          <a:p>
            <a:r>
              <a:rPr lang="en-US" altLang="en-US" smtClean="0"/>
              <a:t>How much did he reduce the national debt?</a:t>
            </a:r>
          </a:p>
          <a:p>
            <a:r>
              <a:rPr lang="en-US" altLang="en-US" smtClean="0"/>
              <a:t>Where did Jefferson retire?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Reducing Government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reversed much of what the Federalists had done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, such as presidential style;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addressed as “Mr. President”</a:t>
            </a:r>
          </a:p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Reduced taxes</a:t>
            </a:r>
          </a:p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Cut the bureaucracy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– the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departments and workers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that make up the federal government</a:t>
            </a:r>
          </a:p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Slashed the size of the army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to 3,000 men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Let stand the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Bank of the United States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since charter would expire in 1811</a:t>
            </a:r>
          </a:p>
        </p:txBody>
      </p:sp>
    </p:spTree>
    <p:extLst>
      <p:ext uri="{BB962C8B-B14F-4D97-AF65-F5344CB8AC3E}">
        <p14:creationId xmlns:p14="http://schemas.microsoft.com/office/powerpoint/2010/main" val="11724407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Judiciary 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Judiciary Act of 1789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: created a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national court system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with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three circuit courts 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thirteen district courts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, headed by the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Supreme Court</a:t>
            </a:r>
          </a:p>
          <a:p>
            <a:pPr eaLnBrk="1" hangingPunct="1"/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Stated that the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Supreme Court would settle differences between state and federal laws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Judiciary Acts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600200"/>
            <a:ext cx="8991600" cy="4525963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Judiciary Act of 1801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: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decreased</a:t>
            </a:r>
            <a:r>
              <a:rPr lang="en-US" altLang="en-US" b="1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number of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Supreme Court justices 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increased the number of federal judges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.  Adams filled the new posts to have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more Federalists judges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; </a:t>
            </a:r>
          </a:p>
          <a:p>
            <a:pPr eaLnBrk="1" hangingPunct="1"/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Known as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midnight judges</a:t>
            </a:r>
          </a:p>
          <a:p>
            <a:pPr eaLnBrk="1" hangingPunct="1"/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Angered Jefferson who felt that he should appoint new judges from his political party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Opposition to the Articles</a:t>
            </a:r>
          </a:p>
        </p:txBody>
      </p:sp>
      <p:sp>
        <p:nvSpPr>
          <p:cNvPr id="11267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91600" cy="4525963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Americans agreed their 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new nation should be a </a:t>
            </a:r>
            <a:r>
              <a:rPr kumimoji="1" lang="en-US" altLang="en-US" sz="4400" b="1" i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democracy</a:t>
            </a:r>
            <a:r>
              <a:rPr kumimoji="1" lang="en-US" altLang="en-US" dirty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kumimoji="1" lang="en-US" altLang="en-US" dirty="0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- 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 government by the people.  </a:t>
            </a:r>
          </a:p>
          <a:p>
            <a:pPr>
              <a:spcBef>
                <a:spcPct val="50000"/>
              </a:spcBef>
              <a:defRPr/>
            </a:pP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Specifically, they desired a </a:t>
            </a:r>
            <a:r>
              <a:rPr kumimoji="1" lang="en-US" altLang="en-US" sz="4400" b="1" i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republic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 a government run by the people 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through their 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elected representatives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People disagreed about how much influence citizens should have in government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2913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John Marshall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1800" y="1219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 leader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Became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Chief Justice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in 1801 and held post for 34 years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Established principle of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constitutional law – judicial review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Insisted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laws were superior to state laws</a:t>
            </a:r>
          </a:p>
          <a:p>
            <a:pPr eaLnBrk="1" hangingPunct="1"/>
            <a:endParaRPr lang="en-US" altLang="en-US" sz="2400" b="1" smtClean="0"/>
          </a:p>
        </p:txBody>
      </p:sp>
      <p:pic>
        <p:nvPicPr>
          <p:cNvPr id="124932" name="Picture 5" descr="John Marshall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04913"/>
            <a:ext cx="3619500" cy="4525962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Marbury</a:t>
            </a:r>
            <a:r>
              <a:rPr lang="en-US" sz="6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 v. Madison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Adams appointed Marbury 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as justice of the peace for the District of Columbia</a:t>
            </a:r>
          </a:p>
          <a:p>
            <a:pPr eaLnBrk="1" hangingPunct="1"/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Secretary of State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Madison never delivered the papers</a:t>
            </a:r>
          </a:p>
          <a:p>
            <a:pPr eaLnBrk="1" hangingPunct="1"/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Marbury sued Madison</a:t>
            </a:r>
          </a:p>
          <a:p>
            <a:pPr eaLnBrk="1" hangingPunct="1"/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Chief Justice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Marshall ruled against Marbury</a:t>
            </a:r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;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declared part of the Judiciary Act of 1789 unconstitutional</a:t>
            </a:r>
          </a:p>
          <a:p>
            <a:pPr eaLnBrk="1" hangingPunct="1"/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Established the power of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judicial review</a:t>
            </a:r>
            <a:endParaRPr lang="en-US" altLang="en-US" b="1" dirty="0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eaLnBrk="1" hangingPunct="1"/>
            <a:endParaRPr lang="en-US" altLang="en-US" sz="2800" b="1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4500" y="3016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Judicial Revie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w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45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Enables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courts to review state laws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and court decisions</a:t>
            </a:r>
          </a:p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Can decide if laws passed by Congress are constitutional</a:t>
            </a:r>
          </a:p>
          <a:p>
            <a:pPr eaLnBrk="1" hangingPunct="1"/>
            <a:endParaRPr lang="en-US" altLang="en-US" b="1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6600"/>
            <a:ext cx="9067800" cy="3591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Bell Work</a:t>
            </a:r>
          </a:p>
        </p:txBody>
      </p:sp>
      <p:sp>
        <p:nvSpPr>
          <p:cNvPr id="128003" name="Content Placeholder 3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r>
              <a:rPr lang="en-US" altLang="en-US" smtClean="0"/>
              <a:t>Use the map on page 199 and the map below to list all of the modern states involved in the Louisiana Purchase.</a:t>
            </a:r>
          </a:p>
        </p:txBody>
      </p:sp>
      <p:pic>
        <p:nvPicPr>
          <p:cNvPr id="1280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Essential Question</a:t>
            </a: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What were the goals of the Jefferson Administration and how were they achieved?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60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Louisiana Purchase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France controlled New Orleans</a:t>
            </a:r>
          </a:p>
          <a:p>
            <a:pPr eaLnBrk="1" hangingPunct="1"/>
            <a:r>
              <a:rPr lang="en-US" altLang="en-US" sz="40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 sent James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Monroe to Paris to buy New Orleans for $10 million</a:t>
            </a:r>
            <a:r>
              <a:rPr lang="en-US" altLang="en-US" sz="40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, but he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bought all French land for $15 million</a:t>
            </a:r>
          </a:p>
          <a:p>
            <a:pPr eaLnBrk="1" hangingPunct="1"/>
            <a:r>
              <a:rPr lang="en-US" altLang="en-US" sz="40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Doubled the size of the U.S.</a:t>
            </a:r>
          </a:p>
          <a:p>
            <a:pPr eaLnBrk="1" hangingPunct="1"/>
            <a:endParaRPr lang="en-US" altLang="en-US" b="1" u="sng" dirty="0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Lewis &amp; Clark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2"/>
          <p:cNvSpPr>
            <a:spLocks noGrp="1"/>
          </p:cNvSpPr>
          <p:nvPr>
            <p:ph type="title"/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alt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Ruehl" panose="020E0503060101010101" pitchFamily="34" charset="-79"/>
                <a:cs typeface="FrankRuehl" panose="020E0503060101010101" pitchFamily="34" charset="-79"/>
              </a:rPr>
              <a:t>Lewis &amp; Clark </a:t>
            </a:r>
          </a:p>
        </p:txBody>
      </p:sp>
      <p:sp>
        <p:nvSpPr>
          <p:cNvPr id="132099" name="Content Placeholder 3"/>
          <p:cNvSpPr>
            <a:spLocks noGrp="1"/>
          </p:cNvSpPr>
          <p:nvPr>
            <p:ph idx="1"/>
          </p:nvPr>
        </p:nvSpPr>
        <p:spPr>
          <a:xfrm>
            <a:off x="152400" y="1161361"/>
            <a:ext cx="8991600" cy="3639239"/>
          </a:xfrm>
        </p:spPr>
        <p:txBody>
          <a:bodyPr/>
          <a:lstStyle/>
          <a:p>
            <a:r>
              <a:rPr lang="en-US" altLang="en-US" sz="36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Expedition began spring 1804</a:t>
            </a:r>
          </a:p>
          <a:p>
            <a:r>
              <a:rPr lang="en-US" altLang="en-US" sz="36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Search for river routes to the western ocean</a:t>
            </a:r>
          </a:p>
          <a:p>
            <a:r>
              <a:rPr lang="en-US" altLang="en-US" sz="36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Make contact with Native Americans</a:t>
            </a:r>
          </a:p>
          <a:p>
            <a:r>
              <a:rPr lang="en-US" altLang="en-US" sz="36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Gather information about natural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2622"/>
            <a:ext cx="8648700" cy="287069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33330" y="228600"/>
            <a:ext cx="8229600" cy="1143000"/>
          </a:xfrm>
        </p:spPr>
        <p:txBody>
          <a:bodyPr/>
          <a:lstStyle/>
          <a:p>
            <a:r>
              <a:rPr lang="en-US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Increasing Tension with Europe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Embargo of 1807 – outlawed almost all trade with foreign countries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33192"/>
            <a:ext cx="9144000" cy="4024808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400" dirty="0" smtClean="0"/>
              <a:t>Explain how Jefferson reduced the power of the national government</a:t>
            </a:r>
          </a:p>
          <a:p>
            <a:pPr>
              <a:defRPr/>
            </a:pPr>
            <a:r>
              <a:rPr lang="en-US" sz="2400" dirty="0" smtClean="0"/>
              <a:t>Identify the problem Jefferson had with the federal courts</a:t>
            </a:r>
          </a:p>
          <a:p>
            <a:pPr>
              <a:defRPr/>
            </a:pPr>
            <a:r>
              <a:rPr lang="en-US" sz="2400" dirty="0" smtClean="0"/>
              <a:t>Explain how Jefferson achieve his program in the West</a:t>
            </a:r>
          </a:p>
          <a:p>
            <a:pPr>
              <a:defRPr/>
            </a:pPr>
            <a:r>
              <a:rPr lang="en-US" sz="2400" dirty="0" smtClean="0"/>
              <a:t>Explain how Jefferson won reelection in 1804</a:t>
            </a:r>
          </a:p>
          <a:p>
            <a:pPr>
              <a:defRPr/>
            </a:pPr>
            <a:r>
              <a:rPr lang="en-US" sz="2400" dirty="0" smtClean="0"/>
              <a:t>Detail how Jefferson responded to increasing tension with Europe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343400"/>
            <a:ext cx="4953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454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55563"/>
            <a:ext cx="8229600" cy="1143000"/>
          </a:xfrm>
        </p:spPr>
        <p:txBody>
          <a:bodyPr/>
          <a:lstStyle/>
          <a:p>
            <a:pPr eaLnBrk="1" hangingPunct="1"/>
            <a:r>
              <a:rPr kumimoji="1" lang="en-US" altLang="en-US" sz="5400" b="1" smtClean="0">
                <a:solidFill>
                  <a:schemeClr val="tx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Economic Problems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425" y="1198563"/>
            <a:ext cx="5337175" cy="550703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Huge amounts of 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public and private debt 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were 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creating economic chaos 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in the new republic.  </a:t>
            </a:r>
          </a:p>
          <a:p>
            <a:pPr>
              <a:spcBef>
                <a:spcPct val="0"/>
              </a:spcBef>
              <a:defRPr/>
            </a:pP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Many 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upper-class critics of the Articles 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felt that this </a:t>
            </a:r>
            <a:r>
              <a:rPr kumimoji="1"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problem was due to citizens having too much power</a:t>
            </a:r>
            <a:r>
              <a:rPr kumimoji="1"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 in their state legislatures.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8084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 Work</a:t>
            </a:r>
          </a:p>
        </p:txBody>
      </p:sp>
      <p:sp>
        <p:nvSpPr>
          <p:cNvPr id="134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000" b="1" smtClean="0"/>
              <a:t>Define the words accommodate and assimilate</a:t>
            </a:r>
          </a:p>
          <a:p>
            <a:r>
              <a:rPr lang="en-US" altLang="en-US" sz="4000" b="1" smtClean="0"/>
              <a:t>When have you accommodated someone/something, when have you assimilated into a new group</a:t>
            </a:r>
          </a:p>
        </p:txBody>
      </p:sp>
    </p:spTree>
  </p:cSld>
  <p:clrMapOvr>
    <a:masterClrMapping/>
  </p:clrMapOvr>
  <p:transition spd="med">
    <p:random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Explain what led to war between the United States and Native Americans in the Old Northwest</a:t>
            </a:r>
          </a:p>
          <a:p>
            <a:pPr>
              <a:defRPr/>
            </a:pPr>
            <a:r>
              <a:rPr lang="en-US" sz="2800" dirty="0" smtClean="0"/>
              <a:t>Identify the different ways Native American leaders reacted to United States expansion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331797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615950" y="3359150"/>
            <a:ext cx="7886700" cy="2378075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Native American Resistance</a:t>
            </a:r>
          </a:p>
        </p:txBody>
      </p:sp>
      <p:sp>
        <p:nvSpPr>
          <p:cNvPr id="136195" name="Text Placeholder 2"/>
          <p:cNvSpPr>
            <a:spLocks noGrp="1"/>
          </p:cNvSpPr>
          <p:nvPr>
            <p:ph type="body" idx="1"/>
          </p:nvPr>
        </p:nvSpPr>
        <p:spPr>
          <a:xfrm>
            <a:off x="644525" y="5562600"/>
            <a:ext cx="7886700" cy="1042988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Native American response to American expansion differed from acceptance to resistance</a:t>
            </a:r>
          </a:p>
        </p:txBody>
      </p:sp>
      <p:pic>
        <p:nvPicPr>
          <p:cNvPr id="1361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5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886700" cy="993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War in the Old Northwest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0" y="1069975"/>
            <a:ext cx="4197350" cy="5483225"/>
          </a:xfrm>
        </p:spPr>
        <p:txBody>
          <a:bodyPr/>
          <a:lstStyle/>
          <a:p>
            <a:r>
              <a:rPr lang="en-US" altLang="en-US" sz="2600" b="1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Battle of Fallen Timbers</a:t>
            </a:r>
          </a:p>
          <a:p>
            <a:pPr lvl="1"/>
            <a:r>
              <a:rPr lang="en-US" altLang="en-US" sz="2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Native Americans with British waged </a:t>
            </a:r>
            <a:r>
              <a:rPr lang="en-US" altLang="en-US" sz="2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war against American expansion</a:t>
            </a:r>
          </a:p>
          <a:p>
            <a:r>
              <a:rPr lang="en-US" altLang="en-US" sz="2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Treaty of Greenville</a:t>
            </a:r>
          </a:p>
          <a:p>
            <a:pPr lvl="1"/>
            <a:r>
              <a:rPr lang="en-US" altLang="en-US" sz="2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Indians relinquished southern 2/3rds of Ohio</a:t>
            </a:r>
          </a:p>
          <a:p>
            <a:pPr lvl="1"/>
            <a:r>
              <a:rPr lang="en-US" altLang="en-US" sz="2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Ohio River no longer used as boundary</a:t>
            </a:r>
          </a:p>
          <a:p>
            <a:pPr lvl="1"/>
            <a:r>
              <a:rPr lang="en-US" altLang="en-US" sz="2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Greatly </a:t>
            </a:r>
            <a:r>
              <a:rPr lang="en-US" altLang="en-US" sz="2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weakened Native Americans</a:t>
            </a:r>
          </a:p>
        </p:txBody>
      </p:sp>
      <p:pic>
        <p:nvPicPr>
          <p:cNvPr id="137220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2209800"/>
            <a:ext cx="5084762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Native American Reaction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5613" y="2133600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1. Accept white culture</a:t>
            </a:r>
          </a:p>
          <a:p>
            <a:pPr marL="0" indent="0"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2. Blending Indian and American cultures</a:t>
            </a:r>
          </a:p>
          <a:p>
            <a:pPr marL="0" indent="0"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3. Returning to Indian religious traditions</a:t>
            </a:r>
          </a:p>
          <a:p>
            <a:pPr marL="0" indent="0"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4. Taking military actions</a:t>
            </a:r>
            <a:endParaRPr lang="en-US" altLang="en-US" sz="2800" b="1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Accepting White Culture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Adopted some American customs</a:t>
            </a:r>
          </a:p>
          <a:p>
            <a:pPr eaLnBrk="1" hangingPunct="1"/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Tried to live peacefully with settlers</a:t>
            </a:r>
          </a:p>
          <a:p>
            <a:pPr eaLnBrk="1" hangingPunct="1"/>
            <a:endParaRPr lang="en-US" altLang="en-US" sz="2400" b="1" smtClean="0"/>
          </a:p>
        </p:txBody>
      </p:sp>
      <p:pic>
        <p:nvPicPr>
          <p:cNvPr id="139268" name="Picture 6" descr="little turtl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619250"/>
            <a:ext cx="3273425" cy="4525963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Blending Cultures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67200" y="1600200"/>
            <a:ext cx="4876800" cy="4525963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Rebirth of culture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that would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blend customs of both Native Americans and Americans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Urged to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abandon war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focus on rituals</a:t>
            </a:r>
            <a:endParaRPr lang="en-US" altLang="en-US" sz="2400" b="1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40292" name="Picture 6" descr="handsome lak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17638"/>
            <a:ext cx="4038600" cy="4175125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Returning to Traditions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Rejection of European ways and a return to tradition</a:t>
            </a:r>
          </a:p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Had warlike attitude</a:t>
            </a:r>
          </a:p>
        </p:txBody>
      </p:sp>
      <p:pic>
        <p:nvPicPr>
          <p:cNvPr id="141316" name="Picture 6" descr="tenskwatawa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3886200" cy="523875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Military Action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0" y="1417638"/>
            <a:ext cx="4495800" cy="4708525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Tecumseh</a:t>
            </a:r>
            <a:r>
              <a:rPr lang="en-US" altLang="en-US" b="1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believed that Native Americans must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unite the Native American groups to fight the Americans</a:t>
            </a:r>
            <a:endParaRPr lang="en-US" altLang="en-US" b="1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Battle of Tippecanoe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– William Henry Harrison was attacked </a:t>
            </a:r>
          </a:p>
        </p:txBody>
      </p:sp>
      <p:pic>
        <p:nvPicPr>
          <p:cNvPr id="142340" name="Picture 5" descr="tecumseh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17638"/>
            <a:ext cx="3649663" cy="4525962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Result</a:t>
            </a:r>
            <a:endParaRPr lang="en-US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Tecumseh dies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in Canada during the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War of 1812 at the Battle of the Thames</a:t>
            </a:r>
          </a:p>
          <a:p>
            <a:pPr eaLnBrk="1" hangingPunct="1"/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Tecumseh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does not accomplish goal 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of uniting Native Americans</a:t>
            </a:r>
          </a:p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Tecumseh and Tenskwatawa showed defiance 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and earned respect for their people and culture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62708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Bell Work</a:t>
            </a:r>
            <a:endParaRPr lang="en-US" alt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62708" y="1143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5400" dirty="0" smtClean="0"/>
              <a:t>Describe the Articles of Confederation:</a:t>
            </a:r>
          </a:p>
          <a:p>
            <a:r>
              <a:rPr lang="en-US" altLang="en-US" sz="5400" dirty="0" smtClean="0"/>
              <a:t>It’s structure and </a:t>
            </a:r>
            <a:r>
              <a:rPr lang="en-US" altLang="en-US" sz="5400" dirty="0"/>
              <a:t>r</a:t>
            </a:r>
            <a:r>
              <a:rPr lang="en-US" altLang="en-US" sz="5400" dirty="0" smtClean="0"/>
              <a:t>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87784821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800" dirty="0" smtClean="0"/>
              <a:t>Explain what led to war between the United States and Native Americans in the Old Northwest</a:t>
            </a:r>
          </a:p>
          <a:p>
            <a:pPr>
              <a:defRPr/>
            </a:pPr>
            <a:r>
              <a:rPr lang="en-US" sz="2800" dirty="0" smtClean="0"/>
              <a:t>Identify the different ways Native American leaders reacted to United States expansion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00"/>
            <a:ext cx="6199087" cy="30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431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 Work</a:t>
            </a:r>
          </a:p>
        </p:txBody>
      </p:sp>
      <p:sp>
        <p:nvSpPr>
          <p:cNvPr id="14438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400" b="1" smtClean="0"/>
              <a:t>From the map on page 225, make a list of the first 5 events in the War of 1812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Explain why war broke out with Britain in 1812</a:t>
            </a:r>
          </a:p>
          <a:p>
            <a:pPr>
              <a:defRPr/>
            </a:pPr>
            <a:r>
              <a:rPr lang="en-US" sz="2800" dirty="0" smtClean="0"/>
              <a:t>Explain how the war’s end affected the United States</a:t>
            </a:r>
          </a:p>
          <a:p>
            <a:pPr>
              <a:defRPr/>
            </a:pPr>
            <a:r>
              <a:rPr lang="en-US" sz="2800" dirty="0" smtClean="0"/>
              <a:t>Identify the issues that led to the Missouri Compromise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025482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838200" y="3810000"/>
            <a:ext cx="7886700" cy="2852738"/>
          </a:xfrm>
        </p:spPr>
        <p:txBody>
          <a:bodyPr/>
          <a:lstStyle/>
          <a:p>
            <a:pPr>
              <a:defRPr/>
            </a:pPr>
            <a:r>
              <a:rPr lang="en-US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Lesson 5:War of 1812</a:t>
            </a:r>
          </a:p>
        </p:txBody>
      </p:sp>
      <p:sp>
        <p:nvSpPr>
          <p:cNvPr id="14643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464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81000"/>
            <a:ext cx="77946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Reasons for War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Americans believed the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British were encouraging the Native Americans to attack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War Hawks (Clay and Calhoun) wanted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Britain out of North America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British interference with shipping- 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 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impressment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:  the act of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forcing people into military service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Land War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Tried to defeat British in Canada</a:t>
            </a: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; defeated by the British in summer of 1812; </a:t>
            </a:r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Americans were poorly equipped and led</a:t>
            </a:r>
          </a:p>
          <a:p>
            <a:pPr eaLnBrk="1" hangingPunct="1"/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Battle of the Thames</a:t>
            </a: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, 1813, </a:t>
            </a:r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Americans defeated British and Native Americans, including Tecumseh</a:t>
            </a:r>
          </a:p>
        </p:txBody>
      </p:sp>
      <p:pic>
        <p:nvPicPr>
          <p:cNvPr id="148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4538663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Naval War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00"/>
            <a:ext cx="4267200" cy="5562600"/>
          </a:xfrm>
        </p:spPr>
        <p:txBody>
          <a:bodyPr/>
          <a:lstStyle/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American vessels outnumbered 20 to 1</a:t>
            </a:r>
          </a:p>
          <a:p>
            <a:pPr eaLnBrk="1" hangingPunct="1"/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Perry defeated British fleet on Lake Erie,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protecting northern border</a:t>
            </a:r>
          </a:p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British blockaded coast</a:t>
            </a:r>
          </a:p>
        </p:txBody>
      </p:sp>
      <p:pic>
        <p:nvPicPr>
          <p:cNvPr id="149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660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441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Baltimore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387475"/>
            <a:ext cx="4648200" cy="4525963"/>
          </a:xfrm>
        </p:spPr>
        <p:txBody>
          <a:bodyPr/>
          <a:lstStyle/>
          <a:p>
            <a:pPr eaLnBrk="1" hangingPunct="1"/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British bombarded Fort McHenry</a:t>
            </a:r>
          </a:p>
          <a:p>
            <a:pPr eaLnBrk="1" hangingPunct="1"/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Francis Scott Key watched and wrote the Star-spangled banner</a:t>
            </a:r>
          </a:p>
        </p:txBody>
      </p:sp>
      <p:pic>
        <p:nvPicPr>
          <p:cNvPr id="43012" name="Picture 4" descr="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648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Washington, D.C.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British seized Washington and burned the White House and the Capital</a:t>
            </a:r>
          </a:p>
        </p:txBody>
      </p:sp>
      <p:pic>
        <p:nvPicPr>
          <p:cNvPr id="151556" name="Picture 4" descr="burning white hous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52563"/>
            <a:ext cx="4038600" cy="3322637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War Ends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Hartford Convention 1814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: New England considered leaving the Union;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called for constitutional amendments to increase New England’s political power</a:t>
            </a:r>
          </a:p>
          <a:p>
            <a:pPr eaLnBrk="1" hangingPunct="1"/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Treaty of Ghent</a:t>
            </a:r>
          </a:p>
          <a:p>
            <a:pPr eaLnBrk="1" hangingPunct="1">
              <a:buFontTx/>
              <a:buNone/>
            </a:pP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   -Representatives met in Belgium </a:t>
            </a:r>
          </a:p>
          <a:p>
            <a:pPr eaLnBrk="1" hangingPunct="1">
              <a:buFontTx/>
              <a:buNone/>
            </a:pP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   -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All old boundaries between the U.S. and     Britain were restored</a:t>
            </a:r>
          </a:p>
          <a:p>
            <a:pPr eaLnBrk="1" hangingPunct="1"/>
            <a:endParaRPr lang="en-US" altLang="en-US" sz="2800" b="1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886700" cy="2852738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1: Government By The States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>
          <a:xfrm>
            <a:off x="76200" y="3505200"/>
            <a:ext cx="8801100" cy="1500188"/>
          </a:xfrm>
        </p:spPr>
        <p:txBody>
          <a:bodyPr/>
          <a:lstStyle/>
          <a:p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national government under the Articles of Confederation was weak, and political power rested mostly with the states.</a:t>
            </a:r>
          </a:p>
        </p:txBody>
      </p:sp>
    </p:spTree>
    <p:extLst>
      <p:ext uri="{BB962C8B-B14F-4D97-AF65-F5344CB8AC3E}">
        <p14:creationId xmlns:p14="http://schemas.microsoft.com/office/powerpoint/2010/main" val="40733837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Battle of New Orleans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Two weeks after treaty signed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General Andrew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Jackson defeated the British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Battle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unified country and made Jackson a hero</a:t>
            </a:r>
            <a:endParaRPr lang="en-US" altLang="en-US" sz="2400" b="1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536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Missouri Compromise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Slavery would not be restricted in Missouri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Maine admitted as free, non-slave state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Territory of Louisiana Purchase north of 36°30N latitude would be non-slave territory</a:t>
            </a:r>
          </a:p>
        </p:txBody>
      </p:sp>
      <p:pic>
        <p:nvPicPr>
          <p:cNvPr id="1536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239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800" dirty="0" smtClean="0"/>
              <a:t>Explain why war broke out with Britain in 1812</a:t>
            </a:r>
          </a:p>
          <a:p>
            <a:pPr>
              <a:defRPr/>
            </a:pPr>
            <a:r>
              <a:rPr lang="en-US" sz="2800" dirty="0" smtClean="0"/>
              <a:t>Explain how the war’s end affected the United States</a:t>
            </a:r>
          </a:p>
          <a:p>
            <a:pPr>
              <a:defRPr/>
            </a:pPr>
            <a:r>
              <a:rPr lang="en-US" sz="2800" dirty="0" smtClean="0"/>
              <a:t>Identify the issues that led to the Missouri Compromise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3733800"/>
            <a:ext cx="5314950" cy="297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38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75" y="152400"/>
            <a:ext cx="8991600" cy="1143000"/>
          </a:xfrm>
        </p:spPr>
        <p:txBody>
          <a:bodyPr/>
          <a:lstStyle/>
          <a:p>
            <a:pPr eaLnBrk="1" hangingPunct="1"/>
            <a:r>
              <a:rPr kumimoji="1" lang="en-US" altLang="en-US" sz="5400" b="1" smtClean="0">
                <a:solidFill>
                  <a:schemeClr val="tx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Concerns About Weak Government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725" y="1524000"/>
            <a:ext cx="8763000" cy="45259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kumimoji="1"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 group called the </a:t>
            </a:r>
            <a:r>
              <a:rPr kumimoji="1"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Nationalists felt that a weak national government could not keep order</a:t>
            </a:r>
            <a:r>
              <a:rPr kumimoji="1"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>
              <a:spcBef>
                <a:spcPct val="0"/>
              </a:spcBef>
            </a:pPr>
            <a:r>
              <a:rPr kumimoji="1"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They argued that European history had demonstrated that </a:t>
            </a:r>
            <a:r>
              <a:rPr kumimoji="1"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people were not naturally wise enough to have so much power </a:t>
            </a:r>
            <a:r>
              <a:rPr kumimoji="1"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over their own affairs.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44196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en-US" sz="5400" b="1" smtClean="0">
                <a:solidFill>
                  <a:schemeClr val="tx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Annapolis Convention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1"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1786, </a:t>
            </a:r>
            <a:r>
              <a:rPr kumimoji="1"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Nationalists held a conference </a:t>
            </a:r>
            <a:r>
              <a:rPr kumimoji="1"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Annapolis, Maryland, to </a:t>
            </a:r>
            <a:r>
              <a:rPr kumimoji="1"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discuss economic problems.  </a:t>
            </a:r>
          </a:p>
          <a:p>
            <a:pPr>
              <a:spcBef>
                <a:spcPct val="0"/>
              </a:spcBef>
            </a:pPr>
            <a:r>
              <a:rPr kumimoji="1"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Although the conference itself accomplished little, </a:t>
            </a:r>
            <a:r>
              <a:rPr kumimoji="1"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delegates agreed to call another convention in Philadelphia in 1787</a:t>
            </a:r>
            <a:r>
              <a:rPr kumimoji="1"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eaLnBrk="1" hangingPunct="1"/>
            <a:endParaRPr lang="en-US" altLang="en-US" sz="400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Shays’ Rebellion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8686800" cy="4754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smtClean="0">
                <a:solidFill>
                  <a:srgbClr val="00206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Causes of Shays’ Rebellion</a:t>
            </a:r>
          </a:p>
          <a:p>
            <a:pPr eaLnBrk="1" hangingPunct="1"/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Massachusetts passed the heaviest direct tax ever </a:t>
            </a:r>
          </a:p>
          <a:p>
            <a:pPr lvl="1"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Had to be paid in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specie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-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rather than paper money.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group of farmers led by Daniel Shays rebelled against taxes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Farmers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drove off tax collectors and forced courts to close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when their petitions were rejected. 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Soon,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open conflict raged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as angry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crowds rioted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9547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smtClean="0">
                <a:solidFill>
                  <a:schemeClr val="tx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Effects of Shays’ Rebellion</a:t>
            </a:r>
            <a:endParaRPr lang="en-US" altLang="en-US" sz="5400" smtClean="0">
              <a:solidFill>
                <a:schemeClr val="tx1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20813"/>
            <a:ext cx="9067800" cy="4525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Shays’ Rebellion demonstrated to many prominent </a:t>
            </a: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Americans that a stronger national government 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was needed to avoid civil unrest.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 smtClean="0"/>
          </a:p>
        </p:txBody>
      </p:sp>
      <p:pic>
        <p:nvPicPr>
          <p:cNvPr id="29700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1988"/>
            <a:ext cx="46482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106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– Quick Write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your binders:</a:t>
            </a:r>
          </a:p>
          <a:p>
            <a:r>
              <a:rPr lang="en-US" dirty="0" smtClean="0"/>
              <a:t>Title : Taxes and Conflict</a:t>
            </a:r>
          </a:p>
          <a:p>
            <a:pPr lvl="1"/>
            <a:r>
              <a:rPr lang="en-US" dirty="0" smtClean="0"/>
              <a:t>Refer to </a:t>
            </a:r>
          </a:p>
          <a:p>
            <a:pPr lvl="2"/>
            <a:r>
              <a:rPr lang="en-US" dirty="0" smtClean="0"/>
              <a:t>pre-Revolutionary British taxes</a:t>
            </a:r>
          </a:p>
          <a:p>
            <a:pPr lvl="2"/>
            <a:r>
              <a:rPr lang="en-US" dirty="0" smtClean="0"/>
              <a:t>Shays’ Rebellion</a:t>
            </a:r>
          </a:p>
          <a:p>
            <a:pPr lvl="2"/>
            <a:r>
              <a:rPr lang="en-US" dirty="0" smtClean="0"/>
              <a:t>issues over taxes today</a:t>
            </a:r>
            <a:br>
              <a:rPr lang="en-US" dirty="0" smtClean="0"/>
            </a:br>
            <a:endParaRPr lang="en-US" dirty="0" smtClean="0"/>
          </a:p>
          <a:p>
            <a:pPr marL="914400" lvl="2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**Address why taxes are such a volatile issue**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287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Objectives – Lesson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dirty="0" smtClean="0"/>
              <a:t>Describe the early government of the United States</a:t>
            </a:r>
          </a:p>
          <a:p>
            <a:pPr>
              <a:defRPr/>
            </a:pPr>
            <a:r>
              <a:rPr lang="en-US" dirty="0" smtClean="0"/>
              <a:t>List some of the reasons for opposition to the Articles of Confederation.</a:t>
            </a:r>
          </a:p>
          <a:p>
            <a:pPr>
              <a:defRPr/>
            </a:pPr>
            <a:r>
              <a:rPr lang="en-US" dirty="0" smtClean="0"/>
              <a:t>Explain the causes and effects of Shays’ Rebellion.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5867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lesson 1,  students will be able to:</a:t>
            </a:r>
          </a:p>
          <a:p>
            <a:pPr>
              <a:defRPr/>
            </a:pPr>
            <a:r>
              <a:rPr lang="en-US" dirty="0" smtClean="0"/>
              <a:t>Describe the early government of the United States</a:t>
            </a:r>
          </a:p>
          <a:p>
            <a:pPr>
              <a:defRPr/>
            </a:pPr>
            <a:r>
              <a:rPr lang="en-US" dirty="0" smtClean="0"/>
              <a:t>List some of the reasons for opposition to the Articles of Confederation.</a:t>
            </a:r>
          </a:p>
          <a:p>
            <a:pPr>
              <a:defRPr/>
            </a:pPr>
            <a:r>
              <a:rPr lang="en-US" dirty="0" smtClean="0"/>
              <a:t>Explain the causes and effects of Shays’ Rebellion.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398" y="2094124"/>
            <a:ext cx="3377402" cy="44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90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Bellwork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400" smtClean="0"/>
              <a:t>Define the word </a:t>
            </a:r>
            <a:r>
              <a:rPr lang="en-US" altLang="en-US" sz="4400" i="1" smtClean="0"/>
              <a:t>compromise</a:t>
            </a:r>
          </a:p>
          <a:p>
            <a:r>
              <a:rPr lang="en-US" altLang="en-US" sz="4400" smtClean="0"/>
              <a:t>Tell about a time in your life when you had to compromise about an important issue in your life?</a:t>
            </a:r>
          </a:p>
        </p:txBody>
      </p:sp>
    </p:spTree>
    <p:extLst>
      <p:ext uri="{BB962C8B-B14F-4D97-AF65-F5344CB8AC3E}">
        <p14:creationId xmlns:p14="http://schemas.microsoft.com/office/powerpoint/2010/main" val="31950128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List what the Founding Fathers hoped to achieve at the Constitutional Convention</a:t>
            </a:r>
          </a:p>
          <a:p>
            <a:pPr>
              <a:defRPr/>
            </a:pPr>
            <a:r>
              <a:rPr lang="en-US" sz="2800" dirty="0" smtClean="0"/>
              <a:t>Identify the issues that divided the convention, and explain how an agreement was reached</a:t>
            </a:r>
          </a:p>
          <a:p>
            <a:pPr>
              <a:defRPr/>
            </a:pPr>
            <a:r>
              <a:rPr lang="en-US" sz="2800" dirty="0" smtClean="0"/>
              <a:t>Identify the qualities that have made the Constitution a lasting document</a:t>
            </a:r>
          </a:p>
          <a:p>
            <a:pPr>
              <a:defRPr/>
            </a:pPr>
            <a:r>
              <a:rPr lang="en-US" sz="2800" dirty="0" smtClean="0"/>
              <a:t>Explain how the structure of government under the Constitution is divided</a:t>
            </a:r>
            <a:endParaRPr lang="en-US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>
          <a:xfrm>
            <a:off x="109538" y="838200"/>
            <a:ext cx="8915400" cy="2852738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2: The Constitutional Convention</a:t>
            </a:r>
          </a:p>
        </p:txBody>
      </p:sp>
      <p:sp>
        <p:nvSpPr>
          <p:cNvPr id="26627" name="Text Placeholder 5"/>
          <p:cNvSpPr>
            <a:spLocks noGrp="1"/>
          </p:cNvSpPr>
          <p:nvPr>
            <p:ph type="body" idx="1"/>
          </p:nvPr>
        </p:nvSpPr>
        <p:spPr>
          <a:xfrm>
            <a:off x="109538" y="3690938"/>
            <a:ext cx="8915400" cy="1871662"/>
          </a:xfrm>
        </p:spPr>
        <p:txBody>
          <a:bodyPr/>
          <a:lstStyle/>
          <a:p>
            <a:r>
              <a:rPr lang="en-US" altLang="en-US" sz="32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1787, delegates to a convention in Philadelphia created a new  plan of government, the Constitution of the United States.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Convention Assembles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4876800" cy="5638800"/>
          </a:xfrm>
        </p:spPr>
        <p:txBody>
          <a:bodyPr/>
          <a:lstStyle/>
          <a:p>
            <a:pPr eaLnBrk="1" hangingPunct="1"/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Delegates from 12 of the 13 colonies met in Philadelphia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to try to fix the problems of the new United States government. 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This meeting, known as the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Constitutional Convention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 produced the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United States Constitution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document that has governed the nation for 200 years</a:t>
            </a:r>
            <a:endParaRPr lang="en-US" altLang="en-US" sz="2400" b="1" i="1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33796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402748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5257800" cy="6172200"/>
          </a:xfrm>
        </p:spPr>
        <p:txBody>
          <a:bodyPr/>
          <a:lstStyle/>
          <a:p>
            <a:pPr eaLnBrk="1" hangingPunct="1"/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James Madison </a:t>
            </a:r>
            <a:r>
              <a:rPr lang="en-US" altLang="en-US" sz="3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took detailed notes that would become the best record of the proceedings</a:t>
            </a:r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For his role, he became known as </a:t>
            </a:r>
            <a:r>
              <a:rPr lang="en-US" altLang="en-US" sz="3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“the father of the Constitution.”</a:t>
            </a:r>
          </a:p>
        </p:txBody>
      </p:sp>
      <p:pic>
        <p:nvPicPr>
          <p:cNvPr id="348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219200"/>
            <a:ext cx="36179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Divisions at the Convention</a:t>
            </a:r>
          </a:p>
        </p:txBody>
      </p:sp>
      <p:sp>
        <p:nvSpPr>
          <p:cNvPr id="3584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convention had been empowered only to </a:t>
            </a:r>
            <a:r>
              <a:rPr lang="en-US" altLang="en-US" sz="44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amend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, or revise, the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Articles of Confederation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,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not to replace 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them.  </a:t>
            </a:r>
          </a:p>
          <a:p>
            <a:pPr eaLnBrk="1" hangingPunct="1"/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However, </a:t>
            </a:r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two plans for a new national government emerged </a:t>
            </a:r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at the convention.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648200" y="2209800"/>
            <a:ext cx="396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b="1" smtClean="0">
                <a:solidFill>
                  <a:schemeClr val="tx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Virginia Plan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16050"/>
            <a:ext cx="8915400" cy="45720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Proposed a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bicameral, or two-house,  national legislature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Each state would send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representatives in proportion to population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new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legislature would have the power to tax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; the right to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regulate foreign and interstate commerce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; to </a:t>
            </a:r>
            <a:r>
              <a:rPr lang="en-US" altLang="en-US" sz="40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veto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; and to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use force against a state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, should that state defy national authority.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87800"/>
            <a:ext cx="7010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chemeClr val="tx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New Jersey Plan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990600"/>
            <a:ext cx="4618038" cy="4525963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Proposed a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unicameral, or one-house, national legislature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and the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creation of executive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judicial branches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Each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state would send the same number of representatives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to the legislature.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new legislature would have the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right to tax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to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regulate foreign and interstate commerce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019175"/>
            <a:ext cx="446563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Reaching Agreements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In the </a:t>
            </a:r>
            <a:r>
              <a:rPr lang="en-US" altLang="en-US" sz="36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Great Compromise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delegates agreed to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create a legislative branch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made up of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two houses.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One house,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Senate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would have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same number of representatives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from each state.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In the other house,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House of Representatives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representation would be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based on state population</a:t>
            </a:r>
            <a:r>
              <a:rPr lang="en-US" altLang="en-US" u="sng" smtClean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828800"/>
          </a:xfrm>
          <a:noFill/>
        </p:spPr>
        <p:txBody>
          <a:bodyPr anchor="ctr"/>
          <a:lstStyle/>
          <a:p>
            <a:r>
              <a:rPr kumimoji="1" lang="en-US" altLang="en-US" sz="5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Unit 2: </a:t>
            </a:r>
            <a:br>
              <a:rPr kumimoji="1" lang="en-US" altLang="en-US" sz="5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en-US" altLang="en-US" sz="54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Framing the American Government </a:t>
            </a:r>
            <a:endParaRPr kumimoji="1" lang="en-US" altLang="en-US" sz="5400" b="1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8195" name="Picture 4" descr="http://www.historytoday.com/sites/default/files/foundingfathers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382000" cy="6172200"/>
          </a:xfrm>
        </p:spPr>
        <p:txBody>
          <a:bodyPr/>
          <a:lstStyle/>
          <a:p>
            <a:pPr eaLnBrk="1" hangingPunct="1"/>
            <a:r>
              <a:rPr lang="en-US" altLang="en-US" sz="2900" smtClean="0">
                <a:latin typeface="FrankRuehl" panose="020E0503060101010101" pitchFamily="34" charset="-79"/>
                <a:cs typeface="FrankRuehl" panose="020E0503060101010101" pitchFamily="34" charset="-79"/>
              </a:rPr>
              <a:t>According to the </a:t>
            </a:r>
            <a:r>
              <a:rPr lang="en-US" altLang="en-US" sz="36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Three-Fifths Compromise</a:t>
            </a:r>
            <a:r>
              <a:rPr lang="en-US" altLang="en-US" sz="2900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</a:t>
            </a:r>
            <a:r>
              <a:rPr lang="en-US" altLang="en-US" sz="2900" smtClean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z="29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three fifths of a state’s slave population </a:t>
            </a:r>
            <a:r>
              <a:rPr lang="en-US" altLang="en-US" sz="2900" smtClean="0">
                <a:latin typeface="FrankRuehl" panose="020E0503060101010101" pitchFamily="34" charset="-79"/>
                <a:cs typeface="FrankRuehl" panose="020E0503060101010101" pitchFamily="34" charset="-79"/>
              </a:rPr>
              <a:t>would be </a:t>
            </a:r>
            <a:r>
              <a:rPr lang="en-US" altLang="en-US" sz="29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counted when determining representation.</a:t>
            </a:r>
          </a:p>
          <a:p>
            <a:pPr eaLnBrk="1" hangingPunct="1"/>
            <a:r>
              <a:rPr lang="en-US" altLang="en-US" sz="2900" smtClean="0">
                <a:latin typeface="FrankRuehl" panose="020E0503060101010101" pitchFamily="34" charset="-79"/>
                <a:cs typeface="FrankRuehl" panose="020E0503060101010101" pitchFamily="34" charset="-79"/>
              </a:rPr>
              <a:t>After further debate, the </a:t>
            </a:r>
            <a:r>
              <a:rPr lang="en-US" altLang="en-US" sz="29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convention approved </a:t>
            </a:r>
            <a:r>
              <a:rPr lang="en-US" altLang="en-US" sz="29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final draft of the </a:t>
            </a:r>
            <a:r>
              <a:rPr lang="en-US" altLang="en-US" sz="29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United States Constitution on September 17, 1787.  </a:t>
            </a: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0563"/>
            <a:ext cx="88392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Bellwork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4400" dirty="0" smtClean="0"/>
              <a:t>Explain, with detail, the Virginia and New Jersey Plans.</a:t>
            </a:r>
            <a:endParaRPr lang="en-US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28647836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>
          <a:xfrm>
            <a:off x="109538" y="838200"/>
            <a:ext cx="8915400" cy="2852738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2: The Constitutional Convention</a:t>
            </a:r>
          </a:p>
        </p:txBody>
      </p:sp>
      <p:sp>
        <p:nvSpPr>
          <p:cNvPr id="26627" name="Text Placeholder 5"/>
          <p:cNvSpPr>
            <a:spLocks noGrp="1"/>
          </p:cNvSpPr>
          <p:nvPr>
            <p:ph type="body" idx="1"/>
          </p:nvPr>
        </p:nvSpPr>
        <p:spPr>
          <a:xfrm>
            <a:off x="109538" y="3690938"/>
            <a:ext cx="8915400" cy="1871662"/>
          </a:xfrm>
        </p:spPr>
        <p:txBody>
          <a:bodyPr/>
          <a:lstStyle/>
          <a:p>
            <a:r>
              <a:rPr lang="en-US" altLang="en-US" sz="32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1787, delegates to a convention in Philadelphia created a new  plan of government, the Constitution of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2544537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Government Structure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8534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Federal and State Powers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Constitution created a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system of government,</a:t>
            </a:r>
            <a:r>
              <a:rPr lang="en-US" altLang="en-US" sz="28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which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power is shared among state and national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authorities.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a federal system of government,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powers are divided into three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categories: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Some powers are reserved for 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states only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Others are delegated to 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government only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Still others, called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concurrent powers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, are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held by both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federal government and state governments.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610600" cy="574516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Separation of Federal Powers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Created to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prevent any of the branches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of government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from acquiring too much power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Each branch has its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own area of authority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but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 one branch has complete power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 over the government.</a:t>
            </a:r>
          </a:p>
        </p:txBody>
      </p:sp>
      <p:pic>
        <p:nvPicPr>
          <p:cNvPr id="450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27363"/>
            <a:ext cx="48768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700"/>
            <a:ext cx="9144000" cy="52879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Constitution also set up a system of </a:t>
            </a:r>
            <a:r>
              <a:rPr lang="en-US" altLang="en-US" sz="36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checks and balances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in which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each branch has the power to check, or stop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other branches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in certain ways.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This system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prevents the misuse of power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by any one branch.</a:t>
            </a:r>
          </a:p>
          <a:p>
            <a:pPr eaLnBrk="1" hangingPunct="1">
              <a:buFontTx/>
              <a:buNone/>
            </a:pPr>
            <a:endParaRPr lang="en-US" altLang="en-US" sz="3600" smtClean="0"/>
          </a:p>
        </p:txBody>
      </p:sp>
      <p:pic>
        <p:nvPicPr>
          <p:cNvPr id="460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8305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Congress, the President, and the </a:t>
            </a:r>
            <a:b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Federal Courts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287463"/>
            <a:ext cx="48768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Congress</a:t>
            </a:r>
          </a:p>
          <a:p>
            <a:pPr eaLnBrk="1" hangingPunct="1"/>
            <a:r>
              <a:rPr lang="en-US" altLang="en-US" sz="2800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“Makes the law”</a:t>
            </a:r>
            <a:endParaRPr lang="en-US" altLang="en-US" sz="2800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Each of the two houses of Congress was granted different powers.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Each was also designed with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different methods of election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 and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different term leng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ths, making the House more receptive to public opinion and the Senate more stable.</a:t>
            </a:r>
            <a:endParaRPr lang="en-US" altLang="en-US" sz="2800" smtClean="0">
              <a:solidFill>
                <a:schemeClr val="hlink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400800" y="1295400"/>
            <a:ext cx="2590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i="1"/>
          </a:p>
          <a:p>
            <a:pPr eaLnBrk="1" hangingPunct="1"/>
            <a:endParaRPr lang="en-US" altLang="en-US" sz="2000">
              <a:solidFill>
                <a:schemeClr val="hlink"/>
              </a:solidFill>
            </a:endParaRPr>
          </a:p>
        </p:txBody>
      </p:sp>
      <p:pic>
        <p:nvPicPr>
          <p:cNvPr id="471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592263"/>
            <a:ext cx="4049713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President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“Carries out the law”</a:t>
            </a:r>
            <a:endParaRPr lang="en-US" altLang="en-US" sz="2800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President would be chosen by a group of electors from each state.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candidate with the majority of votes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 in the </a:t>
            </a:r>
            <a:r>
              <a:rPr lang="en-US" altLang="en-US" sz="36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electoral college</a:t>
            </a:r>
            <a:r>
              <a:rPr lang="en-US" altLang="en-US" sz="2800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 or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group of electors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would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become President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President was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granted enormous powers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including the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power to veto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acts of Congress and to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appoint judges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for the federal courts.</a:t>
            </a: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0"/>
            <a:ext cx="85344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Federal Courts</a:t>
            </a:r>
          </a:p>
          <a:p>
            <a:pPr eaLnBrk="1" hangingPunct="1"/>
            <a:r>
              <a:rPr lang="en-US" altLang="en-US" sz="2800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“Interpret the law”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Constitution calls for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one Supreme Court 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several lesser courts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although the details of the federal court system were intentionally left vague.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Supreme Court justices would be appointed for life by the President with the consent of the Senate.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352800"/>
            <a:ext cx="3733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62484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800" dirty="0" smtClean="0"/>
              <a:t>List what the Founding Fathers hoped to achieve at the Constitutional Convention</a:t>
            </a:r>
          </a:p>
          <a:p>
            <a:pPr>
              <a:defRPr/>
            </a:pPr>
            <a:r>
              <a:rPr lang="en-US" sz="2800" dirty="0" smtClean="0"/>
              <a:t>Identify the issues that divided the convention, and explain how an agreement was reached</a:t>
            </a:r>
          </a:p>
          <a:p>
            <a:pPr>
              <a:defRPr/>
            </a:pPr>
            <a:r>
              <a:rPr lang="en-US" sz="2800" dirty="0" smtClean="0"/>
              <a:t>Identify the qualities that have made the Constitution a lasting document</a:t>
            </a:r>
          </a:p>
          <a:p>
            <a:pPr>
              <a:defRPr/>
            </a:pPr>
            <a:r>
              <a:rPr lang="en-US" sz="2800" dirty="0" smtClean="0"/>
              <a:t>Explain how the structure of government under the Constitution is divided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80203"/>
            <a:ext cx="2743200" cy="36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193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23888" y="2112963"/>
            <a:ext cx="7886700" cy="2852737"/>
          </a:xfrm>
        </p:spPr>
        <p:txBody>
          <a:bodyPr/>
          <a:lstStyle/>
          <a:p>
            <a:r>
              <a:rPr lang="en-US" altLang="en-US" sz="7200" smtClean="0">
                <a:latin typeface="FrankRuehl" panose="020E0503060101010101" pitchFamily="34" charset="-79"/>
                <a:cs typeface="FrankRuehl" panose="020E0503060101010101" pitchFamily="34" charset="-79"/>
              </a:rPr>
              <a:t>Chapter 5</a:t>
            </a:r>
          </a:p>
        </p:txBody>
      </p:sp>
      <p:sp>
        <p:nvSpPr>
          <p:cNvPr id="10243" name="Text Placeholder 1"/>
          <p:cNvSpPr>
            <a:spLocks noGrp="1"/>
          </p:cNvSpPr>
          <p:nvPr>
            <p:ph type="body" idx="1"/>
          </p:nvPr>
        </p:nvSpPr>
        <p:spPr>
          <a:xfrm>
            <a:off x="623888" y="4953000"/>
            <a:ext cx="7886700" cy="1500188"/>
          </a:xfrm>
        </p:spPr>
        <p:txBody>
          <a:bodyPr/>
          <a:lstStyle/>
          <a:p>
            <a:r>
              <a:rPr lang="en-US" altLang="en-US" sz="48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Constitution of the United States</a:t>
            </a:r>
          </a:p>
        </p:txBody>
      </p:sp>
      <p:pic>
        <p:nvPicPr>
          <p:cNvPr id="10244" name="Picture 5" descr="http://www.theamericanview.com/wp-content/uploads/2014/02/FounderBios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Bellwork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800" smtClean="0"/>
              <a:t>Do you think the federal government infringes too much on individual liberty?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Explain how the position of the Federalists differed from that of the anti-Federalists</a:t>
            </a:r>
          </a:p>
          <a:p>
            <a:pPr>
              <a:defRPr/>
            </a:pPr>
            <a:r>
              <a:rPr lang="en-US" sz="2800" dirty="0" smtClean="0"/>
              <a:t>Detail how the Federalists won approval of the Constitution</a:t>
            </a:r>
          </a:p>
          <a:p>
            <a:pPr>
              <a:defRPr/>
            </a:pPr>
            <a:r>
              <a:rPr lang="en-US" sz="2800" dirty="0" smtClean="0"/>
              <a:t>Identify the arguments for and against the Bill of Rights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63839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3: Ratifying the Constitution </a:t>
            </a:r>
          </a:p>
        </p:txBody>
      </p:sp>
      <p:sp>
        <p:nvSpPr>
          <p:cNvPr id="52227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The states debated and then approved the new Constitution and a Bill of Rights soon was added to protect individual liberties.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Federalist View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417638"/>
            <a:ext cx="4800600" cy="4876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For 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Constitution to become law, 9 out of the 13 states had to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ratify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 or approve, it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Those who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favored the Constitution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were called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Federalists.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  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 included many Nationalists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, such as George Washington, James Madison, and Alexander Hamilton,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who favored a strong national government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43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686800" cy="5516563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To make their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case for the Constitution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the Federalists wrote a series of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85 essays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known as </a:t>
            </a:r>
            <a:r>
              <a:rPr lang="en-US" altLang="en-US" sz="2800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Federalist Papers</a:t>
            </a:r>
            <a:r>
              <a:rPr lang="en-US" altLang="en-US" sz="2800" i="1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  </a:t>
            </a:r>
          </a:p>
          <a:p>
            <a:pPr eaLnBrk="1" hangingPunct="1"/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One issue addressed in these essays was that one powerful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faction</a:t>
            </a:r>
            <a:r>
              <a:rPr lang="en-US" altLang="en-US" sz="2800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 or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group concerned only with its own interests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, 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could not control the government under the Constitution</a:t>
            </a:r>
            <a:r>
              <a:rPr lang="en-US" altLang="en-US" sz="2800" smtClean="0"/>
              <a:t>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542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5105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01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Anti-Federalist View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9067800" cy="4754563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Those who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opposed the Constitution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were called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anti-Federalists.</a:t>
            </a: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 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Anti-Federalists believed that 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Constitution threatened state governments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 and 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rights of individuals.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anti-Federalists included older revolutionary figures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 such as Patrick Henry, people in isolated areas who had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less need for a strong national government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, and some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former Nationalists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who wanted a national government but were unhappy with the Constitution.</a:t>
            </a: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943600" cy="54403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According to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anti-Federalists, a President would be too similar to a king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a figure whose control American patriots had fought to escape.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Anti-Federalists also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objected to the proposed federal court system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While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 feared the people more than government, the anti-Federalists feared government more than the people.</a:t>
            </a:r>
          </a:p>
          <a:p>
            <a:pPr eaLnBrk="1" hangingPunct="1"/>
            <a:endParaRPr lang="en-US" altLang="en-US" sz="280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573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76325"/>
            <a:ext cx="32004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Why the Federalists Won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33400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</a:pPr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 had several advantages </a:t>
            </a:r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over the anti-Federalists.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These included:</a:t>
            </a:r>
          </a:p>
          <a:p>
            <a:pPr marL="8001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 Federalists used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flaws of the Articles of Confederation</a:t>
            </a:r>
          </a:p>
          <a:p>
            <a:pPr marL="8001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 Federalists were a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united, well-organized national group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the anti-Federalists were local politicians.</a:t>
            </a:r>
          </a:p>
          <a:p>
            <a:pPr marL="8001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 had an actual document and plan which they could defend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 The anti-Federalists had no plan to offer.</a:t>
            </a:r>
          </a:p>
          <a:p>
            <a:pPr marL="8001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 had the support of George Washington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a respected Revolutionary War hero.</a:t>
            </a: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endParaRPr lang="en-US" altLang="en-US" sz="140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781800" y="1524000"/>
            <a:ext cx="3810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978400" y="17526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7086600" y="1752600"/>
            <a:ext cx="2057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84213" y="4419600"/>
            <a:ext cx="8461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5" autoUpdateAnimBg="0"/>
      <p:bldP spid="17413" grpId="0" autoUpdateAnimBg="0"/>
      <p:bldP spid="17414" grpId="0" autoUpdateAnimBg="0"/>
      <p:bldP spid="1741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For and Against the Bill of Rights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For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the Bill of Rights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Many believed the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national Constitution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, like most state constitutions,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should include a declaration of the rights of the people.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Congress proposed twelve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constitutional amendments designed to protect citizens’ rights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eaLnBrk="1" hangingPunct="1"/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Ten</a:t>
            </a:r>
            <a:r>
              <a:rPr lang="en-US" altLang="en-US" sz="27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of these amendments were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ratified by the states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These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ten amendments became known as the </a:t>
            </a:r>
            <a:r>
              <a:rPr lang="en-US" altLang="en-US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Bill of Rights</a:t>
            </a:r>
            <a:r>
              <a:rPr lang="en-US" altLang="en-US" sz="27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610600" cy="5592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Against</a:t>
            </a:r>
            <a:r>
              <a:rPr lang="en-US" altLang="en-US" b="1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Bill of Rights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Federalists saw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 need for the amendments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Federalists believed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Constitution, the people and the government were the same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The people needed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 additional protection of rights.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604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48006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62708" y="0"/>
            <a:ext cx="8229600" cy="1143000"/>
          </a:xfrm>
        </p:spPr>
        <p:txBody>
          <a:bodyPr/>
          <a:lstStyle/>
          <a:p>
            <a:r>
              <a:rPr lang="en-US" altLang="en-US" dirty="0"/>
              <a:t>2</a:t>
            </a:r>
            <a:r>
              <a:rPr lang="en-US" altLang="en-US" dirty="0" smtClean="0"/>
              <a:t>. Bell Work</a:t>
            </a:r>
            <a:endParaRPr lang="en-US" alt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62708" y="1143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i="1" dirty="0" smtClean="0"/>
              <a:t>What was the name of the first government of the United States?</a:t>
            </a:r>
            <a:endParaRPr lang="en-US" altLang="en-US" sz="4400" dirty="0"/>
          </a:p>
          <a:p>
            <a:pPr marL="0" indent="0" algn="ctr">
              <a:buFontTx/>
              <a:buNone/>
            </a:pPr>
            <a:endParaRPr lang="en-US" altLang="en-US" sz="8000" dirty="0" smtClean="0"/>
          </a:p>
        </p:txBody>
      </p:sp>
    </p:spTree>
    <p:extLst>
      <p:ext uri="{BB962C8B-B14F-4D97-AF65-F5344CB8AC3E}">
        <p14:creationId xmlns:p14="http://schemas.microsoft.com/office/powerpoint/2010/main" val="425463720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Bill of Rights</a:t>
            </a:r>
          </a:p>
        </p:txBody>
      </p:sp>
      <p:sp>
        <p:nvSpPr>
          <p:cNvPr id="61443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0" y="1155700"/>
            <a:ext cx="5029200" cy="57023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1</a:t>
            </a:r>
            <a:r>
              <a:rPr lang="en-US" altLang="en-US" sz="36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Ensures Civil Liberties</a:t>
            </a:r>
            <a:r>
              <a:rPr lang="en-US" altLang="en-US" sz="2800" smtClean="0">
                <a:latin typeface="FrankRuehl" panose="020E0503060101010101" pitchFamily="34" charset="-79"/>
                <a:cs typeface="FrankRuehl" panose="020E0503060101010101" pitchFamily="34" charset="-79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Guarantees freedom of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speech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Freedom of 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Freedom of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religion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right to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assemble</a:t>
            </a:r>
            <a:r>
              <a:rPr lang="en-US" altLang="en-US" sz="24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peacefully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Guarantees that Congress can pass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 laws that would restrict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those freedoms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right to complain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about whatever they choose to any government official</a:t>
            </a:r>
          </a:p>
        </p:txBody>
      </p:sp>
      <p:pic>
        <p:nvPicPr>
          <p:cNvPr id="6144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88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8686800" cy="6096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2</a:t>
            </a:r>
            <a:r>
              <a:rPr lang="en-US" altLang="en-US" sz="36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nd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/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Keeping and Bearing Arms</a:t>
            </a: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: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exact meaning is unclear 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country has the right to organize a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“well regulated Militia”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those people can have guns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Both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Congress and state legislatures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have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passed laws regulating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private ownership and use of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weapons</a:t>
            </a:r>
            <a:r>
              <a:rPr lang="en-US" altLang="en-US" sz="24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by individuals.</a:t>
            </a:r>
          </a:p>
          <a:p>
            <a:pPr eaLnBrk="1" hangingPunct="1">
              <a:buFontTx/>
              <a:buNone/>
            </a:pPr>
            <a:endParaRPr lang="en-US" altLang="en-US" sz="280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6246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610600" cy="5668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3</a:t>
            </a:r>
            <a:r>
              <a:rPr lang="en-US" altLang="en-US" sz="40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rd</a:t>
            </a:r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/>
            <a:r>
              <a:rPr lang="en-US" altLang="en-US" sz="28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Protection from the Military:</a:t>
            </a:r>
          </a:p>
          <a:p>
            <a:pPr lvl="1"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result of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constant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takeover of citizens’ homes by the British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during the Revolutionary War.</a:t>
            </a:r>
          </a:p>
          <a:p>
            <a:pPr lvl="1"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Protects individual homes from the military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and says that, during peacetime or wartime, “no Soldier shall . . . Be quartered in any house, without the consent of the owner.</a:t>
            </a:r>
          </a:p>
          <a:p>
            <a:pPr eaLnBrk="1" hangingPunct="1"/>
            <a:endParaRPr lang="en-US" altLang="en-US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33800"/>
            <a:ext cx="7419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686800" cy="6096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36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4</a:t>
            </a:r>
            <a:r>
              <a:rPr lang="en-US" altLang="en-US" sz="3600" b="1" u="sng" baseline="30000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Search and Seizure</a:t>
            </a: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Requires the use of </a:t>
            </a:r>
            <a:r>
              <a:rPr lang="en-US" altLang="en-US" sz="24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search and arrest warrants </a:t>
            </a:r>
            <a:r>
              <a:rPr lang="en-US" altLang="en-US" sz="24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from a judge to search either a person or a home.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4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645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562225"/>
            <a:ext cx="6488112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839200" cy="6172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5</a:t>
            </a:r>
            <a:r>
              <a:rPr lang="en-US" altLang="en-US" sz="36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/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Protects people from testifying against themselves in a criminal trial</a:t>
            </a:r>
            <a:endParaRPr lang="en-US" altLang="en-US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 eaLnBrk="1" hangingPunct="1"/>
            <a:r>
              <a:rPr lang="en-US" altLang="en-US" sz="3200" smtClean="0">
                <a:latin typeface="FrankRuehl" panose="020E0503060101010101" pitchFamily="34" charset="-79"/>
                <a:cs typeface="FrankRuehl" panose="020E0503060101010101" pitchFamily="34" charset="-79"/>
              </a:rPr>
              <a:t>Also says that a person </a:t>
            </a:r>
            <a:r>
              <a:rPr lang="en-US" altLang="en-US" sz="32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cannot be tried for the same crime twice </a:t>
            </a:r>
          </a:p>
          <a:p>
            <a:pPr lvl="1" eaLnBrk="1" hangingPunct="1"/>
            <a:r>
              <a:rPr lang="en-US" altLang="en-US" sz="3200" smtClean="0">
                <a:latin typeface="FrankRuehl" panose="020E0503060101010101" pitchFamily="34" charset="-79"/>
                <a:cs typeface="FrankRuehl" panose="020E0503060101010101" pitchFamily="34" charset="-79"/>
              </a:rPr>
              <a:t>Says that a person cannot be denied </a:t>
            </a:r>
            <a:r>
              <a:rPr lang="en-US" altLang="en-US" sz="3200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due process of law</a:t>
            </a:r>
            <a:r>
              <a:rPr lang="en-US" altLang="en-US" sz="3200" i="1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lvl="1" eaLnBrk="1" hangingPunct="1"/>
            <a:r>
              <a:rPr lang="en-US" altLang="en-US" sz="3200" smtClean="0">
                <a:latin typeface="FrankRuehl" panose="020E0503060101010101" pitchFamily="34" charset="-79"/>
                <a:cs typeface="FrankRuehl" panose="020E0503060101010101" pitchFamily="34" charset="-79"/>
              </a:rPr>
              <a:t>Due process of law – guards </a:t>
            </a:r>
            <a:r>
              <a:rPr lang="en-US" altLang="en-US" sz="32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individual rights from infringement by state or federal governments</a:t>
            </a:r>
            <a:r>
              <a:rPr lang="en-US" altLang="en-US" sz="32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457200"/>
            <a:ext cx="4343400" cy="6172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4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6</a:t>
            </a:r>
            <a:r>
              <a:rPr lang="en-US" altLang="en-US" sz="44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sz="44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/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right to a defense:</a:t>
            </a:r>
          </a:p>
          <a:p>
            <a:pPr lvl="1"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Gives the right to every defendant to be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aware of any charges against him</a:t>
            </a:r>
          </a:p>
          <a:p>
            <a:pPr lvl="1"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As well as the r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ight to an attorney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regardless of whether the defendant can afford one</a:t>
            </a:r>
          </a:p>
          <a:p>
            <a:pPr lvl="1"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And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right to a jury trial</a:t>
            </a:r>
          </a:p>
          <a:p>
            <a:pPr eaLnBrk="1" hangingPunct="1"/>
            <a:endParaRPr lang="en-US" altLang="en-US" sz="2800" b="1" smtClean="0"/>
          </a:p>
        </p:txBody>
      </p:sp>
      <p:pic>
        <p:nvPicPr>
          <p:cNvPr id="6656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3938" y="685800"/>
            <a:ext cx="4248150" cy="52578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7</a:t>
            </a:r>
            <a:r>
              <a:rPr lang="en-US" altLang="en-US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  <a:b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</a:br>
            <a:endParaRPr lang="en-US" altLang="en-US" smtClean="0"/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right to a trial: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b="1" dirty="0" smtClean="0"/>
          </a:p>
        </p:txBody>
      </p:sp>
      <p:pic>
        <p:nvPicPr>
          <p:cNvPr id="6758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928813"/>
            <a:ext cx="49434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"/>
            <a:ext cx="8229600" cy="55165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4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8</a:t>
            </a:r>
            <a:r>
              <a:rPr lang="en-US" altLang="en-US" sz="4400" b="1" u="sng" baseline="30000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sz="44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>
              <a:defRPr/>
            </a:pP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Barring cruel and unusual punishment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:</a:t>
            </a:r>
          </a:p>
          <a:p>
            <a:pPr lvl="1" eaLnBrk="1" hangingPunct="1">
              <a:defRPr/>
            </a:pP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Guards against any </a:t>
            </a: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excessive bail, fines, or cruel and unusual punishment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 for alleged criminals and criminals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686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7086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5029200" cy="55165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4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9</a:t>
            </a:r>
            <a:r>
              <a:rPr lang="en-US" altLang="en-US" sz="44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sz="44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/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Ensuring fundamental rights:</a:t>
            </a:r>
          </a:p>
          <a:p>
            <a:pPr lvl="1"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Dictates that the rights retained by the people can be contradicted by the Constitution.</a:t>
            </a:r>
          </a:p>
          <a:p>
            <a:pPr lvl="1"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Added to ensure fundamental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rights of the people that are not included in the Constitution</a:t>
            </a:r>
          </a:p>
          <a:p>
            <a:pPr eaLnBrk="1" hangingPunct="1"/>
            <a:endParaRPr lang="en-US" altLang="en-US" sz="3600" b="1" smtClean="0"/>
          </a:p>
        </p:txBody>
      </p:sp>
      <p:pic>
        <p:nvPicPr>
          <p:cNvPr id="696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298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10</a:t>
            </a:r>
            <a:r>
              <a:rPr lang="en-US" altLang="en-US" sz="4800" b="1" u="sng" baseline="30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</a:t>
            </a:r>
            <a:r>
              <a:rPr lang="en-US" altLang="en-US" sz="4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Amendment</a:t>
            </a:r>
          </a:p>
          <a:p>
            <a:pPr eaLnBrk="1" hangingPunct="1"/>
            <a:r>
              <a:rPr lang="en-US" altLang="en-US" sz="4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Protecting states’ interests:</a:t>
            </a:r>
          </a:p>
          <a:p>
            <a:pPr lvl="1" eaLnBrk="1" hangingPunct="1"/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Protects states from the federal government</a:t>
            </a:r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lvl="1" eaLnBrk="1" hangingPunct="1"/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Establishes that </a:t>
            </a:r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powers not given to the national government</a:t>
            </a:r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 – or </a:t>
            </a:r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denied to the states </a:t>
            </a:r>
            <a:r>
              <a:rPr lang="en-US" altLang="en-US" sz="3600" smtClean="0">
                <a:latin typeface="FrankRuehl" panose="020E0503060101010101" pitchFamily="34" charset="-79"/>
                <a:cs typeface="FrankRuehl" panose="020E0503060101010101" pitchFamily="34" charset="-79"/>
              </a:rPr>
              <a:t>– by the Constitution </a:t>
            </a:r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belong to the states or to the people.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Objectives – Lesson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dirty="0" smtClean="0"/>
              <a:t>Describe the early government of the United States</a:t>
            </a:r>
          </a:p>
          <a:p>
            <a:pPr>
              <a:defRPr/>
            </a:pPr>
            <a:r>
              <a:rPr lang="en-US" dirty="0" smtClean="0"/>
              <a:t>List some of the reasons for opposition to the Articles of Confederation.</a:t>
            </a:r>
          </a:p>
          <a:p>
            <a:pPr>
              <a:defRPr/>
            </a:pPr>
            <a:r>
              <a:rPr lang="en-US" dirty="0" smtClean="0"/>
              <a:t>Explain the causes and effects of Shays’ Rebellion.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7578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400" dirty="0" smtClean="0"/>
              <a:t>List what the Founding Fathers hoped to achieve at the Constitutional Convention</a:t>
            </a:r>
          </a:p>
          <a:p>
            <a:pPr>
              <a:defRPr/>
            </a:pPr>
            <a:r>
              <a:rPr lang="en-US" sz="2400" dirty="0" smtClean="0"/>
              <a:t>Identify the issues that divided the convention, and explain how an agreement was reached</a:t>
            </a:r>
          </a:p>
          <a:p>
            <a:pPr>
              <a:defRPr/>
            </a:pPr>
            <a:r>
              <a:rPr lang="en-US" sz="2400" dirty="0" smtClean="0"/>
              <a:t>Identify the qualities that have made the Constitution a lasting document</a:t>
            </a:r>
          </a:p>
          <a:p>
            <a:pPr>
              <a:defRPr/>
            </a:pPr>
            <a:r>
              <a:rPr lang="en-US" sz="2400" dirty="0" smtClean="0"/>
              <a:t>Explain how the structure of government under the Constitution is divided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724400"/>
            <a:ext cx="456247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517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Bellwork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800" smtClean="0"/>
              <a:t>Make a list of what comes to mind when you think of Washington, D.C.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Identify the new leaders selected by President Washington</a:t>
            </a:r>
          </a:p>
          <a:p>
            <a:pPr>
              <a:defRPr/>
            </a:pPr>
            <a:r>
              <a:rPr lang="en-US" sz="2800" dirty="0" smtClean="0"/>
              <a:t>Explain the challenges Washington’s government faced</a:t>
            </a:r>
          </a:p>
          <a:p>
            <a:pPr>
              <a:defRPr/>
            </a:pPr>
            <a:r>
              <a:rPr lang="en-US" sz="2800" dirty="0" smtClean="0"/>
              <a:t>List the details that were involved in planning the capital city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745757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4"/>
          <p:cNvSpPr>
            <a:spLocks noGrp="1"/>
          </p:cNvSpPr>
          <p:nvPr>
            <p:ph type="title"/>
          </p:nvPr>
        </p:nvSpPr>
        <p:spPr>
          <a:xfrm>
            <a:off x="152400" y="1600200"/>
            <a:ext cx="8915400" cy="2852737"/>
          </a:xfrm>
          <a:extLst/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ln>
                  <a:solidFill>
                    <a:srgbClr val="F7F7F7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Lesson 4: The New Government</a:t>
            </a:r>
          </a:p>
        </p:txBody>
      </p:sp>
      <p:sp>
        <p:nvSpPr>
          <p:cNvPr id="74755" name="Text Placeholder 5"/>
          <p:cNvSpPr>
            <a:spLocks noGrp="1"/>
          </p:cNvSpPr>
          <p:nvPr>
            <p:ph type="body" idx="1"/>
          </p:nvPr>
        </p:nvSpPr>
        <p:spPr>
          <a:xfrm>
            <a:off x="628650" y="4343400"/>
            <a:ext cx="7886700" cy="1500188"/>
          </a:xfrm>
        </p:spPr>
        <p:txBody>
          <a:bodyPr/>
          <a:lstStyle/>
          <a:p>
            <a:r>
              <a:rPr lang="en-US" altLang="en-US" sz="32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President Washington led the effort to create an effective federal government that would earn the respect of the American people and of other nations.</a:t>
            </a:r>
          </a:p>
        </p:txBody>
      </p:sp>
      <p:pic>
        <p:nvPicPr>
          <p:cNvPr id="747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100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2700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You’re in the HOT SEAT!!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71500" y="1447800"/>
            <a:ext cx="8001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/>
              <a:t>What subjects did Washington pursue in school ?</a:t>
            </a:r>
            <a:br>
              <a:rPr lang="en-US" altLang="en-US" sz="2400"/>
            </a:br>
            <a:endParaRPr lang="en-US" altLang="en-US" sz="24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/>
              <a:t>What position was Washington appointed to at the Second Continental Congress?</a:t>
            </a:r>
            <a:br>
              <a:rPr lang="en-US" altLang="en-US" sz="2400"/>
            </a:br>
            <a:endParaRPr lang="en-US" altLang="en-US" sz="24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/>
              <a:t>How long did the American Revolution last?</a:t>
            </a:r>
            <a:br>
              <a:rPr lang="en-US" altLang="en-US" sz="2400"/>
            </a:br>
            <a:endParaRPr lang="en-US" altLang="en-US" sz="24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/>
              <a:t>Who did Washington force to surrender at Yorktown?</a:t>
            </a:r>
            <a:br>
              <a:rPr lang="en-US" altLang="en-US" sz="2400"/>
            </a:br>
            <a:endParaRPr lang="en-US" altLang="en-US" sz="24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/>
              <a:t>What policy did Washington insist upon during the time of the war between the British and the French?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New Leaders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38238"/>
            <a:ext cx="9067800" cy="4525962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On April 30, 1789,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George Washington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took the oath of office as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first President of the United States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Washington’s </a:t>
            </a:r>
            <a:r>
              <a:rPr lang="en-US" altLang="en-US" sz="36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inauguration</a:t>
            </a:r>
            <a:r>
              <a:rPr lang="en-US" altLang="en-US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 or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official swearing-in ceremony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was attended by thousands.</a:t>
            </a:r>
          </a:p>
        </p:txBody>
      </p:sp>
      <p:pic>
        <p:nvPicPr>
          <p:cNvPr id="757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02038"/>
            <a:ext cx="5486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458200" cy="53641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Leading Federalist </a:t>
            </a: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John Adams 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of Massachusetts </a:t>
            </a: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became Vice President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 also selected a </a:t>
            </a:r>
            <a:r>
              <a:rPr lang="en-US" altLang="en-US" sz="4000" b="1" i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Cabinet</a:t>
            </a:r>
            <a:r>
              <a:rPr lang="en-US" altLang="en-US" dirty="0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 a group of </a:t>
            </a: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leaders who advise the President and head national agencies. </a:t>
            </a:r>
          </a:p>
          <a:p>
            <a:pPr eaLnBrk="1" hangingPunct="1"/>
            <a:endParaRPr lang="en-US" altLang="en-US" sz="28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287713"/>
            <a:ext cx="4724400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8915400" cy="55165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Washington’s Cabinet included many prominent Americans.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He named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Edmund Randolph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of Virginia to the post of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Attorney General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and kept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Henry Knox as Secretary of War.  </a:t>
            </a:r>
          </a:p>
          <a:p>
            <a:pPr eaLnBrk="1" hangingPunct="1"/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Thomas Jefferson was named Secretary of State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and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Alexander Hamilton became Secretary of the Treasury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eaLnBrk="1" hangingPunct="1"/>
            <a:endParaRPr lang="en-US" altLang="en-US" sz="3600" smtClean="0"/>
          </a:p>
        </p:txBody>
      </p:sp>
      <p:pic>
        <p:nvPicPr>
          <p:cNvPr id="778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 and Hamilton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20750"/>
            <a:ext cx="5410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Secretary of State Jefferson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Strict Constructionists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Favored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weak national government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Opposed national bank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Favored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paying off national debt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Pro-agriculture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Against standing army/navy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Common man should hold political power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Pro-French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More diverse</a:t>
            </a:r>
          </a:p>
        </p:txBody>
      </p:sp>
      <p:pic>
        <p:nvPicPr>
          <p:cNvPr id="788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508375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76200"/>
            <a:ext cx="5638800" cy="609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Treasury Secretary Hamilton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Loose  Constructionist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Strong national government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National bank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Using </a:t>
            </a:r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debt </a:t>
            </a:r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to establish credit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 business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Strong standing army/navy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Political power should be given to wealthy, educated</a:t>
            </a:r>
          </a:p>
          <a:p>
            <a:pPr eaLnBrk="1" hangingPunct="1"/>
            <a:r>
              <a:rPr lang="en-US" altLang="en-US" sz="24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Pro-British</a:t>
            </a:r>
          </a:p>
          <a:p>
            <a:pPr eaLnBrk="1" hangingPunct="1"/>
            <a:r>
              <a:rPr lang="en-US" altLang="en-US" sz="2400" smtClean="0">
                <a:latin typeface="FrankRuehl" panose="020E0503060101010101" pitchFamily="34" charset="-79"/>
                <a:cs typeface="FrankRuehl" panose="020E0503060101010101" pitchFamily="34" charset="-79"/>
              </a:rPr>
              <a:t>Generally businessmen</a:t>
            </a:r>
          </a:p>
        </p:txBody>
      </p:sp>
      <p:pic>
        <p:nvPicPr>
          <p:cNvPr id="798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295400"/>
            <a:ext cx="308451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886700" cy="2852738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1: Government By The States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>
          <a:xfrm>
            <a:off x="76200" y="3505200"/>
            <a:ext cx="8801100" cy="1500188"/>
          </a:xfrm>
        </p:spPr>
        <p:txBody>
          <a:bodyPr/>
          <a:lstStyle/>
          <a:p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The national government under the Articles of Confederation was weak, and political power rested mostly with the states.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Washington’s Government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3434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 knew that during his first </a:t>
            </a:r>
            <a:r>
              <a:rPr lang="en-US" altLang="en-US" sz="40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administration</a:t>
            </a:r>
            <a:r>
              <a:rPr lang="en-US" altLang="en-US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 or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term of office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, he and his officials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were establishing </a:t>
            </a:r>
            <a:r>
              <a:rPr lang="en-US" altLang="en-US" sz="40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precedents</a:t>
            </a:r>
            <a:r>
              <a:rPr lang="en-US" altLang="en-US" sz="36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for how to govern.  </a:t>
            </a:r>
          </a:p>
          <a:p>
            <a:pPr eaLnBrk="1" hangingPunct="1"/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A precedent is an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act or statement that becomes an example, rule, or tradition to be followed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8686800" cy="5668963"/>
          </a:xfrm>
        </p:spPr>
        <p:txBody>
          <a:bodyPr/>
          <a:lstStyle/>
          <a:p>
            <a:pPr eaLnBrk="1" hangingPunct="1"/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 worked to </a:t>
            </a:r>
            <a:r>
              <a:rPr lang="en-US" altLang="en-US" sz="3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establish a tone of dignity </a:t>
            </a:r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his administration.  </a:t>
            </a:r>
          </a:p>
          <a:p>
            <a:pPr eaLnBrk="1" hangingPunct="1"/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President </a:t>
            </a:r>
            <a:r>
              <a:rPr lang="en-US" altLang="en-US" sz="3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held regular receptions for government officials</a:t>
            </a:r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 and was </a:t>
            </a:r>
            <a:r>
              <a:rPr lang="en-US" altLang="en-US" sz="30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escorted by soldiers </a:t>
            </a:r>
            <a:r>
              <a:rPr lang="en-US" altLang="en-US" sz="3000" smtClean="0">
                <a:latin typeface="FrankRuehl" panose="020E0503060101010101" pitchFamily="34" charset="-79"/>
                <a:cs typeface="FrankRuehl" panose="020E0503060101010101" pitchFamily="34" charset="-79"/>
              </a:rPr>
              <a:t>when he traveled.  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819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8194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Planning a Capital City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8763000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The Need for a Capital City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During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Washington’s first year 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office, the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government resided in New York City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.  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In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1790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, the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capital was moved to Philadelphia 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while a new capital could be planned and built.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Residence Act of 1790 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specified a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10-square-mile stretch 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of land on the border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between Maryland and Virginia 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for the new capital.  </a:t>
            </a:r>
          </a:p>
          <a:p>
            <a:pPr eaLnBrk="1" hangingPunct="1"/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This area, to be called the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District of Columbia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, would be </a:t>
            </a:r>
            <a:r>
              <a:rPr lang="en-US" altLang="en-US" sz="2700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governed by federal authorities</a:t>
            </a:r>
            <a:r>
              <a:rPr lang="en-US" altLang="en-US" sz="2700" smtClean="0">
                <a:latin typeface="FrankRuehl" panose="020E0503060101010101" pitchFamily="34" charset="-79"/>
                <a:cs typeface="FrankRuehl" panose="020E0503060101010101" pitchFamily="34" charset="-79"/>
              </a:rPr>
              <a:t>, not by either state.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8" y="1150345"/>
            <a:ext cx="9119212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800" dirty="0" smtClean="0"/>
              <a:t>Explain how the position of the Federalists differed from that of the anti-Federalists</a:t>
            </a:r>
          </a:p>
          <a:p>
            <a:pPr>
              <a:defRPr/>
            </a:pPr>
            <a:r>
              <a:rPr lang="en-US" sz="2800" dirty="0" smtClean="0"/>
              <a:t>Detail how the Federalists won approval of the Constitution</a:t>
            </a:r>
          </a:p>
          <a:p>
            <a:pPr>
              <a:defRPr/>
            </a:pPr>
            <a:r>
              <a:rPr lang="en-US" sz="2800" dirty="0" smtClean="0"/>
              <a:t>Identify the arguments for and against the Bill of Rights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3434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55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Bellwork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4525963"/>
          </a:xfrm>
        </p:spPr>
        <p:txBody>
          <a:bodyPr/>
          <a:lstStyle/>
          <a:p>
            <a:pPr marL="742950" indent="-742950">
              <a:buFontTx/>
              <a:buAutoNum type="arabicPeriod"/>
            </a:pPr>
            <a:r>
              <a:rPr lang="en-US" altLang="en-US" sz="4000" smtClean="0"/>
              <a:t>Write down if you consider yourself a Democrat, Republican, Independent, or another minor party.  </a:t>
            </a:r>
            <a:br>
              <a:rPr lang="en-US" altLang="en-US" sz="4000" smtClean="0"/>
            </a:br>
            <a:endParaRPr lang="en-US" altLang="en-US" sz="4000" smtClean="0"/>
          </a:p>
          <a:p>
            <a:pPr marL="742950" indent="-742950">
              <a:buFontTx/>
              <a:buAutoNum type="arabicPeriod"/>
            </a:pPr>
            <a:r>
              <a:rPr lang="en-US" altLang="en-US" sz="4000" smtClean="0"/>
              <a:t>Define the political goals of the party you identify with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ctrTitle"/>
          </p:nvPr>
        </p:nvSpPr>
        <p:spPr>
          <a:xfrm>
            <a:off x="1143000" y="3200400"/>
            <a:ext cx="6858000" cy="1790700"/>
          </a:xfrm>
        </p:spPr>
        <p:txBody>
          <a:bodyPr/>
          <a:lstStyle/>
          <a:p>
            <a:r>
              <a:rPr lang="en-US" altLang="en-US" sz="72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Chapter 6</a:t>
            </a:r>
          </a:p>
        </p:txBody>
      </p:sp>
      <p:sp>
        <p:nvSpPr>
          <p:cNvPr id="87043" name="Subtitle 2"/>
          <p:cNvSpPr>
            <a:spLocks noGrp="1"/>
          </p:cNvSpPr>
          <p:nvPr>
            <p:ph type="subTitle" idx="1"/>
          </p:nvPr>
        </p:nvSpPr>
        <p:spPr>
          <a:xfrm>
            <a:off x="990600" y="4991100"/>
            <a:ext cx="6858000" cy="1241425"/>
          </a:xfrm>
        </p:spPr>
        <p:txBody>
          <a:bodyPr/>
          <a:lstStyle/>
          <a:p>
            <a:r>
              <a:rPr lang="en-US" altLang="en-US" sz="400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Origins of American Politics</a:t>
            </a:r>
          </a:p>
          <a:p>
            <a:endParaRPr lang="en-US" altLang="en-US" smtClean="0"/>
          </a:p>
        </p:txBody>
      </p:sp>
      <p:pic>
        <p:nvPicPr>
          <p:cNvPr id="870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Explain Alexander Hamilton’s program for dealing with national and state debt</a:t>
            </a:r>
          </a:p>
          <a:p>
            <a:pPr>
              <a:defRPr/>
            </a:pPr>
            <a:r>
              <a:rPr lang="en-US" sz="2800" dirty="0" smtClean="0"/>
              <a:t>Identify how foreign policy issues divided Americans</a:t>
            </a:r>
          </a:p>
          <a:p>
            <a:pPr>
              <a:defRPr/>
            </a:pPr>
            <a:r>
              <a:rPr lang="en-US" sz="2800" dirty="0" smtClean="0"/>
              <a:t>List the issues that led to the emergence of political parties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70228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76200" y="23813"/>
            <a:ext cx="9067800" cy="2033587"/>
          </a:xfrm>
        </p:spPr>
        <p:txBody>
          <a:bodyPr/>
          <a:lstStyle/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1: Liberty Versus Order in the 1790s</a:t>
            </a:r>
          </a:p>
        </p:txBody>
      </p:sp>
      <p:sp>
        <p:nvSpPr>
          <p:cNvPr id="88067" name="Text Placeholder 2"/>
          <p:cNvSpPr>
            <a:spLocks noGrp="1"/>
          </p:cNvSpPr>
          <p:nvPr>
            <p:ph type="body" idx="1"/>
          </p:nvPr>
        </p:nvSpPr>
        <p:spPr>
          <a:xfrm>
            <a:off x="76200" y="2514600"/>
            <a:ext cx="9144000" cy="1500188"/>
          </a:xfrm>
        </p:spPr>
        <p:txBody>
          <a:bodyPr/>
          <a:lstStyle/>
          <a:p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Americans became sharply divided in the 1790s over whether order or liberty was more important</a:t>
            </a:r>
          </a:p>
        </p:txBody>
      </p:sp>
      <p:pic>
        <p:nvPicPr>
          <p:cNvPr id="88068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75"/>
            <a:ext cx="9144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smtClean="0"/>
              <a:t>Class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In your notebook, answer the following questions:  </a:t>
            </a:r>
          </a:p>
          <a:p>
            <a:pPr lvl="1">
              <a:defRPr/>
            </a:pPr>
            <a:r>
              <a:rPr lang="en-US" sz="4000" dirty="0" smtClean="0"/>
              <a:t>which is more important to American society,  “liberty” or “order”? Why? </a:t>
            </a:r>
          </a:p>
          <a:p>
            <a:pPr lvl="1">
              <a:defRPr/>
            </a:pPr>
            <a:r>
              <a:rPr lang="en-US" altLang="en-US" sz="4000" dirty="0"/>
              <a:t>How might liberty and order come into conflict</a:t>
            </a:r>
            <a:r>
              <a:rPr lang="en-US" altLang="en-US" sz="4000" dirty="0" smtClean="0"/>
              <a:t>?  Give examples</a:t>
            </a:r>
            <a:endParaRPr lang="en-US" altLang="en-US" sz="4000" dirty="0"/>
          </a:p>
          <a:p>
            <a:pPr>
              <a:defRPr/>
            </a:pPr>
            <a:endParaRPr lang="en-US" sz="4800" dirty="0" smtClean="0"/>
          </a:p>
          <a:p>
            <a:pPr marL="0" indent="0">
              <a:buFontTx/>
              <a:buNone/>
              <a:defRPr/>
            </a:pPr>
            <a:endParaRPr lang="en-US" sz="4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Hamilton’s Program</a:t>
            </a:r>
          </a:p>
        </p:txBody>
      </p:sp>
      <p:sp>
        <p:nvSpPr>
          <p:cNvPr id="90115" name="Content Placeholder 4"/>
          <p:cNvSpPr>
            <a:spLocks noGrp="1"/>
          </p:cNvSpPr>
          <p:nvPr>
            <p:ph idx="1"/>
          </p:nvPr>
        </p:nvSpPr>
        <p:spPr>
          <a:xfrm>
            <a:off x="0" y="990600"/>
            <a:ext cx="6096000" cy="4583113"/>
          </a:xfrm>
        </p:spPr>
        <p:txBody>
          <a:bodyPr/>
          <a:lstStyle/>
          <a:p>
            <a:r>
              <a:rPr lang="en-US" altLang="en-US" sz="4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Looked to </a:t>
            </a:r>
            <a:r>
              <a:rPr lang="en-US" altLang="en-US" sz="44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expand the federal role </a:t>
            </a:r>
            <a:r>
              <a:rPr lang="en-US" altLang="en-US" sz="4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in the </a:t>
            </a:r>
            <a:r>
              <a:rPr lang="en-US" altLang="en-US" sz="44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economy</a:t>
            </a:r>
          </a:p>
          <a:p>
            <a:r>
              <a:rPr lang="en-US" altLang="en-US" sz="4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Approved a plan for </a:t>
            </a:r>
            <a:r>
              <a:rPr lang="en-US" altLang="en-US" sz="44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government to take over debts of the states </a:t>
            </a:r>
            <a:r>
              <a:rPr lang="en-US" altLang="en-US" sz="44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acquired during Revolutionary War</a:t>
            </a:r>
          </a:p>
        </p:txBody>
      </p:sp>
      <p:pic>
        <p:nvPicPr>
          <p:cNvPr id="9011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0613"/>
            <a:ext cx="29162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Early Government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Following the Revolution, </a:t>
            </a:r>
            <a:r>
              <a:rPr lang="en-US" altLang="en-US" sz="36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Americans thought of themselves</a:t>
            </a:r>
            <a:r>
              <a:rPr lang="en-US" altLang="en-US" sz="36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 as citizens of </a:t>
            </a:r>
            <a:r>
              <a:rPr lang="en-US" altLang="en-US" sz="36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individual states</a:t>
            </a:r>
            <a:r>
              <a:rPr lang="en-US" altLang="en-US" sz="36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, not of a common nation. </a:t>
            </a:r>
          </a:p>
          <a:p>
            <a:pPr eaLnBrk="1" hangingPunct="1"/>
            <a:r>
              <a:rPr lang="en-US" altLang="en-US" sz="36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The </a:t>
            </a:r>
            <a:r>
              <a:rPr lang="en-US" altLang="en-US" sz="36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United States was not a nation </a:t>
            </a:r>
            <a:r>
              <a:rPr lang="en-US" altLang="en-US" sz="36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as much as it was a </a:t>
            </a:r>
            <a:r>
              <a:rPr lang="en-US" altLang="en-US" sz="36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confederation</a:t>
            </a:r>
            <a:endParaRPr lang="en-US" altLang="en-US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229600" cy="4525963"/>
          </a:xfrm>
        </p:spPr>
        <p:txBody>
          <a:bodyPr/>
          <a:lstStyle/>
          <a:p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 debt</a:t>
            </a:r>
            <a:r>
              <a:rPr lang="en-US" altLang="en-US" sz="4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was already </a:t>
            </a:r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$75 million </a:t>
            </a:r>
            <a:r>
              <a:rPr lang="en-US" altLang="en-US" sz="4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–</a:t>
            </a:r>
          </a:p>
          <a:p>
            <a:pPr lvl="1"/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why would the federal government agree to assume the state debts as well?</a:t>
            </a:r>
            <a:b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endParaRPr lang="en-US" altLang="en-US" sz="3600" b="1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r>
              <a:rPr lang="en-US" altLang="en-US" sz="40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Assuming state debt would strengthen the federal government</a:t>
            </a:r>
            <a:r>
              <a:rPr lang="en-US" altLang="en-US" sz="4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 – lenders don’t want debtor to fail</a:t>
            </a:r>
          </a:p>
          <a:p>
            <a:endParaRPr lang="en-US" altLang="en-US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3"/>
          <p:cNvSpPr>
            <a:spLocks noGrp="1"/>
          </p:cNvSpPr>
          <p:nvPr>
            <p:ph type="title"/>
          </p:nvPr>
        </p:nvSpPr>
        <p:spPr>
          <a:xfrm>
            <a:off x="533400" y="57150"/>
            <a:ext cx="8229600" cy="1143000"/>
          </a:xfrm>
        </p:spPr>
        <p:txBody>
          <a:bodyPr/>
          <a:lstStyle/>
          <a:p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Hamilton’s Strategy</a:t>
            </a:r>
          </a:p>
        </p:txBody>
      </p:sp>
      <p:sp>
        <p:nvSpPr>
          <p:cNvPr id="92163" name="Content Placeholder 1"/>
          <p:cNvSpPr>
            <a:spLocks noGrp="1"/>
          </p:cNvSpPr>
          <p:nvPr>
            <p:ph idx="1"/>
          </p:nvPr>
        </p:nvSpPr>
        <p:spPr>
          <a:xfrm>
            <a:off x="381000" y="1062038"/>
            <a:ext cx="8229600" cy="4525962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To help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raise money </a:t>
            </a: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Congress created a </a:t>
            </a:r>
            <a:r>
              <a:rPr lang="en-US" altLang="en-US" sz="4000" b="1" i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tariff</a:t>
            </a:r>
            <a:r>
              <a:rPr lang="en-US" altLang="en-US" sz="400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– tax on imported goods</a:t>
            </a:r>
          </a:p>
          <a:p>
            <a:pPr marL="514350" indent="-514350">
              <a:buFontTx/>
              <a:buAutoNum type="arabicPeriod"/>
            </a:pPr>
            <a:r>
              <a:rPr lang="en-US" altLang="en-US" smtClean="0">
                <a:latin typeface="FrankRuehl" panose="020E0503060101010101" pitchFamily="34" charset="-79"/>
                <a:cs typeface="FrankRuehl" panose="020E0503060101010101" pitchFamily="34" charset="-79"/>
              </a:rPr>
              <a:t>Congress placed a tax on distilled liquors that was called the </a:t>
            </a:r>
            <a:r>
              <a:rPr lang="en-US" altLang="en-US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whiskey tax</a:t>
            </a:r>
          </a:p>
        </p:txBody>
      </p:sp>
      <p:pic>
        <p:nvPicPr>
          <p:cNvPr id="9216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352800"/>
            <a:ext cx="571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altLang="en-US" smtClean="0">
                <a:hlinkClick r:id="rId2"/>
              </a:rPr>
              <a:t>National Debt</a:t>
            </a:r>
            <a:endParaRPr lang="en-US" altLang="en-US" smtClean="0"/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0" y="722313"/>
            <a:ext cx="9144000" cy="4525962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</a:rPr>
              <a:t>National Debt </a:t>
            </a:r>
            <a:r>
              <a:rPr lang="en-US" altLang="en-US" dirty="0" smtClean="0"/>
              <a:t>- - total amount of money owed by federal government to citizens or other nations who invested in the US</a:t>
            </a:r>
          </a:p>
          <a:p>
            <a:r>
              <a:rPr lang="en-US" altLang="en-US" dirty="0" smtClean="0"/>
              <a:t>In 1791, the national debt was </a:t>
            </a:r>
            <a:r>
              <a:rPr lang="en-US" altLang="en-US" b="1" dirty="0" smtClean="0">
                <a:solidFill>
                  <a:srgbClr val="FF0000"/>
                </a:solidFill>
              </a:rPr>
              <a:t>$75 million </a:t>
            </a:r>
            <a:r>
              <a:rPr lang="en-US" altLang="en-US" dirty="0" smtClean="0"/>
              <a:t>and the population was about </a:t>
            </a:r>
            <a:r>
              <a:rPr lang="en-US" altLang="en-US" b="1" dirty="0" smtClean="0">
                <a:solidFill>
                  <a:srgbClr val="FF0000"/>
                </a:solidFill>
              </a:rPr>
              <a:t>4 million people</a:t>
            </a:r>
            <a:r>
              <a:rPr lang="en-US" altLang="en-US" dirty="0" smtClean="0"/>
              <a:t>.  So </a:t>
            </a:r>
            <a:r>
              <a:rPr lang="en-US" altLang="en-US" b="1" dirty="0" smtClean="0">
                <a:solidFill>
                  <a:srgbClr val="FF0000"/>
                </a:solidFill>
              </a:rPr>
              <a:t>each person’s share of the national debt was about $18.75</a:t>
            </a:r>
          </a:p>
          <a:p>
            <a:r>
              <a:rPr lang="en-US" altLang="en-US" dirty="0" smtClean="0"/>
              <a:t>Today the national debt is over </a:t>
            </a:r>
            <a:r>
              <a:rPr lang="en-US" altLang="en-US" b="1" dirty="0" smtClean="0">
                <a:solidFill>
                  <a:srgbClr val="FF0000"/>
                </a:solidFill>
              </a:rPr>
              <a:t>$18 trillion </a:t>
            </a:r>
            <a:r>
              <a:rPr lang="en-US" altLang="en-US" dirty="0" smtClean="0"/>
              <a:t>and the population is about </a:t>
            </a:r>
            <a:r>
              <a:rPr lang="en-US" altLang="en-US" b="1" dirty="0" smtClean="0">
                <a:solidFill>
                  <a:srgbClr val="FF0000"/>
                </a:solidFill>
              </a:rPr>
              <a:t>319 million</a:t>
            </a:r>
            <a:r>
              <a:rPr lang="en-US" altLang="en-US" dirty="0" smtClean="0"/>
              <a:t>.  So </a:t>
            </a:r>
            <a:r>
              <a:rPr lang="en-US" altLang="en-US" b="1" dirty="0" smtClean="0">
                <a:solidFill>
                  <a:srgbClr val="FF0000"/>
                </a:solidFill>
              </a:rPr>
              <a:t>each person’s share of the national debt is about $57,000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Can You Spend a Trillion $$$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000" smtClean="0"/>
              <a:t>Write down everything you would buy if you had a trillion dollars. </a:t>
            </a:r>
          </a:p>
          <a:p>
            <a:pPr lvl="1"/>
            <a:r>
              <a:rPr lang="en-US" altLang="en-US" sz="3600" smtClean="0"/>
              <a:t>Make an estimate of how much it would cost</a:t>
            </a:r>
          </a:p>
          <a:p>
            <a:r>
              <a:rPr lang="en-US" altLang="en-US" sz="4000" smtClean="0"/>
              <a:t>Can you spend one trillion dollars?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274638"/>
            <a:ext cx="8880475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1143000"/>
          </a:xfrm>
        </p:spPr>
        <p:txBody>
          <a:bodyPr/>
          <a:lstStyle/>
          <a:p>
            <a:r>
              <a:rPr lang="en-US" altLang="en-US" sz="6000" smtClean="0"/>
              <a:t>Bell  Work</a:t>
            </a:r>
          </a:p>
        </p:txBody>
      </p:sp>
      <p:sp>
        <p:nvSpPr>
          <p:cNvPr id="9523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000" smtClean="0"/>
              <a:t>America attempted to stay neutral when Britain and France went to war after the American Revolution.  </a:t>
            </a:r>
          </a:p>
          <a:p>
            <a:pPr lvl="1"/>
            <a:r>
              <a:rPr lang="en-US" altLang="en-US" sz="3600" smtClean="0"/>
              <a:t>List other events from history where the US tried to remain neutral.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smtClean="0"/>
              <a:t>Essential Question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000" smtClean="0"/>
              <a:t>How did foreign policy issues divide Americans?</a:t>
            </a:r>
          </a:p>
          <a:p>
            <a:endParaRPr lang="en-US" altLang="en-US" sz="400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altLang="en-US" sz="54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Foreign Policy Issues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734050" cy="4322763"/>
          </a:xfrm>
        </p:spPr>
        <p:txBody>
          <a:bodyPr/>
          <a:lstStyle/>
          <a:p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Americans split over the French Revolution</a:t>
            </a:r>
          </a:p>
          <a:p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Citizen Genet</a:t>
            </a:r>
          </a:p>
          <a:p>
            <a:pPr lvl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Tried to convince Americans to fight against the British</a:t>
            </a:r>
          </a:p>
          <a:p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Proclaiming American Neutrality</a:t>
            </a:r>
          </a:p>
          <a:p>
            <a:pPr lvl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Could not offend the British</a:t>
            </a:r>
          </a:p>
          <a:p>
            <a:pPr lvl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Could not abandon the French</a:t>
            </a:r>
          </a:p>
        </p:txBody>
      </p:sp>
      <p:pic>
        <p:nvPicPr>
          <p:cNvPr id="972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138238"/>
            <a:ext cx="3378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457200" y="30163"/>
            <a:ext cx="8229600" cy="1143000"/>
          </a:xfrm>
        </p:spPr>
        <p:txBody>
          <a:bodyPr/>
          <a:lstStyle/>
          <a:p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Jay’s Treaty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3667125" y="1295400"/>
            <a:ext cx="5476875" cy="4637088"/>
          </a:xfrm>
        </p:spPr>
        <p:txBody>
          <a:bodyPr/>
          <a:lstStyle/>
          <a:p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Britain agreed to leave the Northwest Territory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/>
            </a:r>
            <a:b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endParaRPr lang="en-US" altLang="en-US" b="1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Expanded trade </a:t>
            </a:r>
            <a:b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</a:br>
            <a:endParaRPr lang="en-US" altLang="en-US" b="1" u="sng" smtClean="0">
              <a:solidFill>
                <a:srgbClr val="FF0000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Could not stop British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from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searching American ships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for British subject</a:t>
            </a:r>
            <a:r>
              <a:rPr lang="en-US" altLang="en-US" smtClean="0"/>
              <a:t>s</a:t>
            </a:r>
          </a:p>
        </p:txBody>
      </p:sp>
      <p:pic>
        <p:nvPicPr>
          <p:cNvPr id="9830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413125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Political Parties Emerge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>
          <a:xfrm>
            <a:off x="0" y="1096963"/>
            <a:ext cx="9144000" cy="4933950"/>
          </a:xfrm>
        </p:spPr>
        <p:txBody>
          <a:bodyPr/>
          <a:lstStyle/>
          <a:p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Jeffersonian Republicans – resistance to the Federalists</a:t>
            </a:r>
          </a:p>
          <a:p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Election of 1796 – </a:t>
            </a:r>
            <a:r>
              <a:rPr lang="en-US" altLang="en-US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Federalists (John Adams) won</a:t>
            </a:r>
          </a:p>
          <a:p>
            <a:pPr lvl="1"/>
            <a:r>
              <a:rPr lang="en-US" altLang="en-US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 came in second which meant he would become Vice President</a:t>
            </a:r>
          </a:p>
        </p:txBody>
      </p:sp>
      <p:pic>
        <p:nvPicPr>
          <p:cNvPr id="99332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64674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Election of 1796</a:t>
            </a:r>
            <a:endParaRPr lang="en-US" sz="6000" b="1" dirty="0">
              <a:effectLst>
                <a:outerShdw blurRad="38100" dist="38100" dir="2700000" algn="tl">
                  <a:srgbClr val="FFFFFF"/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73625" cy="50593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Second President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Lacked the prestige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of Washington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Rise of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political parties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Threat of war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from abroad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with the French over Jay’s Treaty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French began seizing American ships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in French harbors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smtClean="0"/>
          </a:p>
        </p:txBody>
      </p:sp>
      <p:pic>
        <p:nvPicPr>
          <p:cNvPr id="106500" name="Picture 4" descr="john-adams">
            <a:hlinkClick r:id="rId2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825" y="1173163"/>
            <a:ext cx="3584575" cy="4953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6106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State governments had more power </a:t>
            </a:r>
            <a:r>
              <a:rPr lang="en-US" altLang="en-US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than the national government.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In 1777, the </a:t>
            </a:r>
            <a:r>
              <a:rPr lang="en-US" altLang="en-US" sz="28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Continental Congress adopted a set of laws </a:t>
            </a: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to govern the United States called the </a:t>
            </a:r>
            <a:r>
              <a:rPr lang="en-US" altLang="en-US" sz="2800" b="1" i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Articles of Confederation</a:t>
            </a:r>
            <a:r>
              <a:rPr lang="en-US" altLang="en-US" sz="2800" i="1" dirty="0" smtClean="0">
                <a:solidFill>
                  <a:schemeClr val="accent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  <a:r>
              <a:rPr lang="en-US" altLang="en-US" sz="2800" i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Articles </a:t>
            </a:r>
            <a:r>
              <a:rPr lang="en-US" altLang="en-US" sz="28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established a limited national government</a:t>
            </a: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, in which </a:t>
            </a:r>
            <a:r>
              <a:rPr lang="en-US" altLang="en-US" sz="28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most of the power </a:t>
            </a: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lay </a:t>
            </a:r>
            <a:r>
              <a:rPr lang="en-US" altLang="en-US" sz="2800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with the states</a:t>
            </a:r>
            <a:r>
              <a:rPr lang="en-US" altLang="en-US" sz="28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4339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73914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z="60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 Says Farewell</a:t>
            </a:r>
          </a:p>
        </p:txBody>
      </p:sp>
      <p:pic>
        <p:nvPicPr>
          <p:cNvPr id="100355" name="Content Placeholder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057400"/>
            <a:ext cx="8915400" cy="47244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Washington’s Legacy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Washington was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famous for his honesty, dignity, an self-control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He was very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popular in his first four years</a:t>
            </a:r>
          </a:p>
          <a:p>
            <a:pPr eaLnBrk="1" hangingPunct="1"/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Problems clouded his second term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Many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distrusted the government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Many </a:t>
            </a: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disliked Hamilton’s economic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plans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 resigned in 1793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Divisions</a:t>
            </a:r>
            <a:r>
              <a:rPr lang="en-US" altLang="en-US" b="1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altLang="en-US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in the government developed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  <p:bldP spid="19460" grpId="0" build="p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Did We Meet Our Objectives?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43453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Can You?</a:t>
            </a:r>
          </a:p>
          <a:p>
            <a:pPr>
              <a:defRPr/>
            </a:pPr>
            <a:r>
              <a:rPr lang="en-US" sz="2800" dirty="0" smtClean="0"/>
              <a:t>Explain Alexander Hamilton’s program for dealing with national and state debt</a:t>
            </a:r>
          </a:p>
          <a:p>
            <a:pPr>
              <a:defRPr/>
            </a:pPr>
            <a:r>
              <a:rPr lang="en-US" sz="2800" dirty="0" smtClean="0"/>
              <a:t>Identify how foreign policy issues divided Americans</a:t>
            </a:r>
          </a:p>
          <a:p>
            <a:pPr>
              <a:defRPr/>
            </a:pPr>
            <a:r>
              <a:rPr lang="en-US" sz="2800" dirty="0" smtClean="0"/>
              <a:t>List the issues that led to the emergence of political parties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037" y="4059716"/>
            <a:ext cx="313266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99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Bellwork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4950" b="1" dirty="0"/>
              <a:t>What do you believe are the strengths needed to be President?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734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/>
              <a:t>As a result of this lesson, students will be able to:</a:t>
            </a:r>
          </a:p>
          <a:p>
            <a:pPr>
              <a:defRPr/>
            </a:pPr>
            <a:r>
              <a:rPr lang="en-US" sz="2800" dirty="0" smtClean="0"/>
              <a:t>Identify the actions John Adams took as President</a:t>
            </a:r>
          </a:p>
          <a:p>
            <a:pPr>
              <a:defRPr/>
            </a:pPr>
            <a:r>
              <a:rPr lang="en-US" sz="2800" dirty="0" smtClean="0"/>
              <a:t>Explain why the  election of 1800 was a turning point</a:t>
            </a:r>
          </a:p>
          <a:p>
            <a:pPr>
              <a:defRPr/>
            </a:pPr>
            <a:r>
              <a:rPr lang="en-US" sz="2800" dirty="0" smtClean="0"/>
              <a:t>Explain what was significant about the transfer of power between parties in 1801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10122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366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en-US" sz="72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Lesson 2: The Election of 1800</a:t>
            </a:r>
          </a:p>
        </p:txBody>
      </p:sp>
      <p:pic>
        <p:nvPicPr>
          <p:cNvPr id="113668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66725"/>
            <a:ext cx="6096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5400" b="1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YOU’RE IN THE HOT SEAT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dirty="0" smtClean="0"/>
              <a:t>Where and when was John Adams born?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/>
              <a:t>What ended the quasi war?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/>
              <a:t>Where did John Adams go to retire?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/>
              <a:t>What were John Adams’ last words?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/>
              <a:t>Which war did John Adams help negotiate a peace treaty?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/>
              <a:t>How many commissioners did John Adams send to France?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54058" y="638264"/>
            <a:ext cx="3810000" cy="1143000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XYZ Affair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752600"/>
            <a:ext cx="3962400" cy="4983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French were seizing American ships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X, Y, and Z were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French agents sent to demand a bribe </a:t>
            </a:r>
            <a:r>
              <a:rPr lang="en-US" altLang="en-US" sz="28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from America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Americans returned home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u="sng" dirty="0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Quasi war with France</a:t>
            </a:r>
          </a:p>
        </p:txBody>
      </p:sp>
      <p:pic>
        <p:nvPicPr>
          <p:cNvPr id="107524" name="Online Image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35" y="3200400"/>
            <a:ext cx="5138738" cy="3276600"/>
          </a:xfrm>
        </p:spPr>
      </p:pic>
      <p:sp>
        <p:nvSpPr>
          <p:cNvPr id="2" name="TextBox 1"/>
          <p:cNvSpPr txBox="1"/>
          <p:nvPr/>
        </p:nvSpPr>
        <p:spPr>
          <a:xfrm>
            <a:off x="180860" y="240268"/>
            <a:ext cx="4772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John Adams as President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666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Alien </a:t>
            </a:r>
            <a:r>
              <a:rPr lang="en-US" sz="6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&amp; Sedition Acts</a:t>
            </a:r>
            <a:endParaRPr lang="en-US" sz="6000" b="1" dirty="0">
              <a:effectLst>
                <a:outerShdw blurRad="38100" dist="38100" dir="2700000" algn="tl">
                  <a:srgbClr val="FFFFFF"/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09675"/>
            <a:ext cx="4419600" cy="53070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President gained the right to </a:t>
            </a:r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imprison or deport citizens </a:t>
            </a: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of other countries residing in the U.S.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Persons who </a:t>
            </a:r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wrote, published, or said anything “of a false, scandalous, and malicious” nature against the American government </a:t>
            </a:r>
            <a:r>
              <a:rPr lang="en-US" altLang="en-US" sz="28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or its officials could be </a:t>
            </a:r>
            <a:r>
              <a:rPr lang="en-US" altLang="en-US" sz="28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jailed or fined</a:t>
            </a:r>
          </a:p>
        </p:txBody>
      </p:sp>
      <p:sp>
        <p:nvSpPr>
          <p:cNvPr id="108548" name="Online Image Placeholder 1"/>
          <p:cNvSpPr>
            <a:spLocks noGrp="1" noTextEdit="1"/>
          </p:cNvSpPr>
          <p:nvPr>
            <p:ph type="clipArt" sz="half" idx="2"/>
          </p:nvPr>
        </p:nvSpPr>
        <p:spPr/>
      </p:sp>
      <p:pic>
        <p:nvPicPr>
          <p:cNvPr id="10854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17638"/>
            <a:ext cx="4046538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Virginia and Kentucky Resolutions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Jefferson, Madison, and others felt the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Sedition Act violated free speech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Legislatures of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two states came up </a:t>
            </a: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with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“null and void” idea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smtClean="0">
                <a:latin typeface="FrankRuehl" panose="020E0503060101010101" pitchFamily="34" charset="-79"/>
                <a:cs typeface="FrankRuehl" panose="020E0503060101010101" pitchFamily="34" charset="-79"/>
              </a:rPr>
              <a:t>Stated that </a:t>
            </a:r>
            <a:r>
              <a:rPr lang="en-US" altLang="en-US" sz="3600" b="1" u="sng" smtClean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states had the right to judge whether federal laws agreed with the Constitution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1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8369</TotalTime>
  <Words>5110</Words>
  <Application>Microsoft Office PowerPoint</Application>
  <PresentationFormat>On-screen Show (4:3)</PresentationFormat>
  <Paragraphs>558</Paragraphs>
  <Slides>142</Slides>
  <Notes>2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8" baseType="lpstr">
      <vt:lpstr>Andalus</vt:lpstr>
      <vt:lpstr>Arial</vt:lpstr>
      <vt:lpstr>Bauhaus 93</vt:lpstr>
      <vt:lpstr>FrankRuehl</vt:lpstr>
      <vt:lpstr>Wingdings</vt:lpstr>
      <vt:lpstr>Default Design</vt:lpstr>
      <vt:lpstr>1. Bellwork</vt:lpstr>
      <vt:lpstr>Objectives – Lesson 1</vt:lpstr>
      <vt:lpstr>Unit 2:  Framing the American Government </vt:lpstr>
      <vt:lpstr>Chapter 5</vt:lpstr>
      <vt:lpstr>2. Bell Work</vt:lpstr>
      <vt:lpstr>Objectives – Lesson 1</vt:lpstr>
      <vt:lpstr>Lesson 1: Government By The States</vt:lpstr>
      <vt:lpstr>Early Government</vt:lpstr>
      <vt:lpstr>PowerPoint Presentation</vt:lpstr>
      <vt:lpstr>PowerPoint Presentation</vt:lpstr>
      <vt:lpstr>Opposition to the Articles</vt:lpstr>
      <vt:lpstr>Economic Problems</vt:lpstr>
      <vt:lpstr>Bell Work</vt:lpstr>
      <vt:lpstr>Lesson 1: Government By The States</vt:lpstr>
      <vt:lpstr>Concerns About Weak Government</vt:lpstr>
      <vt:lpstr>The Annapolis Convention</vt:lpstr>
      <vt:lpstr>Shays’ Rebellion</vt:lpstr>
      <vt:lpstr>Effects of Shays’ Rebellion</vt:lpstr>
      <vt:lpstr>Task – Quick Write</vt:lpstr>
      <vt:lpstr>Did We Meet Our Objectives?</vt:lpstr>
      <vt:lpstr>Bellwork</vt:lpstr>
      <vt:lpstr>Objectives </vt:lpstr>
      <vt:lpstr>Lesson 2: The Constitutional Convention</vt:lpstr>
      <vt:lpstr>The Convention Assembles</vt:lpstr>
      <vt:lpstr>PowerPoint Presentation</vt:lpstr>
      <vt:lpstr>Divisions at the Convention</vt:lpstr>
      <vt:lpstr>The Virginia Plan</vt:lpstr>
      <vt:lpstr>The New Jersey Plan</vt:lpstr>
      <vt:lpstr>Reaching Agreements</vt:lpstr>
      <vt:lpstr>PowerPoint Presentation</vt:lpstr>
      <vt:lpstr>Bellwork</vt:lpstr>
      <vt:lpstr>Lesson 2: The Constitutional Convention</vt:lpstr>
      <vt:lpstr>Government Structure</vt:lpstr>
      <vt:lpstr>PowerPoint Presentation</vt:lpstr>
      <vt:lpstr>PowerPoint Presentation</vt:lpstr>
      <vt:lpstr>Congress, the President, and the  Federal Courts</vt:lpstr>
      <vt:lpstr>PowerPoint Presentation</vt:lpstr>
      <vt:lpstr>PowerPoint Presentation</vt:lpstr>
      <vt:lpstr>Did We Meet Our Objectives?</vt:lpstr>
      <vt:lpstr>Bellwork</vt:lpstr>
      <vt:lpstr>Objectives </vt:lpstr>
      <vt:lpstr>Lesson 3: Ratifying the Constitution </vt:lpstr>
      <vt:lpstr>The Federalist View</vt:lpstr>
      <vt:lpstr>PowerPoint Presentation</vt:lpstr>
      <vt:lpstr>The Anti-Federalist View</vt:lpstr>
      <vt:lpstr>PowerPoint Presentation</vt:lpstr>
      <vt:lpstr>Why the Federalists Won</vt:lpstr>
      <vt:lpstr>For and Against the Bill of Rights</vt:lpstr>
      <vt:lpstr>PowerPoint Presentation</vt:lpstr>
      <vt:lpstr>The Bill of Rights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7th Amendment </vt:lpstr>
      <vt:lpstr>PowerPoint Presentation</vt:lpstr>
      <vt:lpstr>PowerPoint Presentation</vt:lpstr>
      <vt:lpstr>PowerPoint Presentation</vt:lpstr>
      <vt:lpstr>Did We Meet Our Objectives? </vt:lpstr>
      <vt:lpstr>Bellwork</vt:lpstr>
      <vt:lpstr>Objectives </vt:lpstr>
      <vt:lpstr>Lesson 4: The New Government</vt:lpstr>
      <vt:lpstr>PowerPoint Presentation</vt:lpstr>
      <vt:lpstr>The New Leaders</vt:lpstr>
      <vt:lpstr>PowerPoint Presentation</vt:lpstr>
      <vt:lpstr>PowerPoint Presentation</vt:lpstr>
      <vt:lpstr>Jefferson and Hamilton</vt:lpstr>
      <vt:lpstr>PowerPoint Presentation</vt:lpstr>
      <vt:lpstr>Washington’s Government</vt:lpstr>
      <vt:lpstr>PowerPoint Presentation</vt:lpstr>
      <vt:lpstr>Planning a Capital City</vt:lpstr>
      <vt:lpstr>Did We Meet Our Objectives? </vt:lpstr>
      <vt:lpstr>Bellwork</vt:lpstr>
      <vt:lpstr>Chapter 6</vt:lpstr>
      <vt:lpstr>Objectives </vt:lpstr>
      <vt:lpstr>Lesson 1: Liberty Versus Order in the 1790s</vt:lpstr>
      <vt:lpstr>Class Activity</vt:lpstr>
      <vt:lpstr>Hamilton’s Program</vt:lpstr>
      <vt:lpstr>PowerPoint Presentation</vt:lpstr>
      <vt:lpstr>Hamilton’s Strategy</vt:lpstr>
      <vt:lpstr>National Debt</vt:lpstr>
      <vt:lpstr>Can You Spend a Trillion $$$</vt:lpstr>
      <vt:lpstr>Bell  Work</vt:lpstr>
      <vt:lpstr>Essential Question</vt:lpstr>
      <vt:lpstr>Foreign Policy Issues</vt:lpstr>
      <vt:lpstr>Jay’s Treaty</vt:lpstr>
      <vt:lpstr>Political Parties Emerge</vt:lpstr>
      <vt:lpstr>Election of 1796</vt:lpstr>
      <vt:lpstr>Washington Says Farewell</vt:lpstr>
      <vt:lpstr>Washington’s Legacy</vt:lpstr>
      <vt:lpstr>Did We Meet Our Objectives?</vt:lpstr>
      <vt:lpstr>Bellwork</vt:lpstr>
      <vt:lpstr>Objectives </vt:lpstr>
      <vt:lpstr>PowerPoint Presentation</vt:lpstr>
      <vt:lpstr>YOU’RE IN THE HOT SEAT</vt:lpstr>
      <vt:lpstr>XYZ Affair</vt:lpstr>
      <vt:lpstr>Alien &amp; Sedition Acts</vt:lpstr>
      <vt:lpstr>Virginia and Kentucky Resolutions</vt:lpstr>
      <vt:lpstr>Prosser’s Rebellion</vt:lpstr>
      <vt:lpstr>Election of 1800 </vt:lpstr>
      <vt:lpstr>Did We Meet Our Objectives? </vt:lpstr>
      <vt:lpstr>Bell Work</vt:lpstr>
      <vt:lpstr>Objectives </vt:lpstr>
      <vt:lpstr>Lesson 3: Jefferson Administration </vt:lpstr>
      <vt:lpstr>YOU’RE IN THE HOT SEAT!!</vt:lpstr>
      <vt:lpstr>Reducing Government</vt:lpstr>
      <vt:lpstr>Judiciary Acts</vt:lpstr>
      <vt:lpstr>Judiciary Acts</vt:lpstr>
      <vt:lpstr>John Marshall</vt:lpstr>
      <vt:lpstr>Marbury v. Madison</vt:lpstr>
      <vt:lpstr>Judicial Review</vt:lpstr>
      <vt:lpstr>Bell Work</vt:lpstr>
      <vt:lpstr>Essential Question</vt:lpstr>
      <vt:lpstr>Louisiana Purchase</vt:lpstr>
      <vt:lpstr>PowerPoint Presentation</vt:lpstr>
      <vt:lpstr>Lewis &amp; Clark </vt:lpstr>
      <vt:lpstr>Increasing Tension with Europe</vt:lpstr>
      <vt:lpstr>Did We Meet Our Objectives?</vt:lpstr>
      <vt:lpstr>Bell Work</vt:lpstr>
      <vt:lpstr>Objectives </vt:lpstr>
      <vt:lpstr>Native American Resistance</vt:lpstr>
      <vt:lpstr>War in the Old Northwest</vt:lpstr>
      <vt:lpstr>Native American Reaction</vt:lpstr>
      <vt:lpstr>Accepting White Culture</vt:lpstr>
      <vt:lpstr>Blending Cultures</vt:lpstr>
      <vt:lpstr>Returning to Traditions</vt:lpstr>
      <vt:lpstr>Military Action</vt:lpstr>
      <vt:lpstr>Result</vt:lpstr>
      <vt:lpstr>Did We Meet Our Objectives? </vt:lpstr>
      <vt:lpstr>Bell Work</vt:lpstr>
      <vt:lpstr>Objectives </vt:lpstr>
      <vt:lpstr>Lesson 5:War of 1812</vt:lpstr>
      <vt:lpstr>Reasons for War</vt:lpstr>
      <vt:lpstr>Land War</vt:lpstr>
      <vt:lpstr>Naval War</vt:lpstr>
      <vt:lpstr>Baltimore</vt:lpstr>
      <vt:lpstr>Washington, D.C.</vt:lpstr>
      <vt:lpstr>War Ends</vt:lpstr>
      <vt:lpstr>Battle of New Orleans</vt:lpstr>
      <vt:lpstr>Missouri Compromise</vt:lpstr>
      <vt:lpstr>Did We Meet Our Objectives? </vt:lpstr>
    </vt:vector>
  </TitlesOfParts>
  <Company>Bliss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Constitution of the United States (1776–1800)</dc:title>
  <dc:creator>Anna Bettencourt</dc:creator>
  <cp:lastModifiedBy>Tawnya R. Garey</cp:lastModifiedBy>
  <cp:revision>148</cp:revision>
  <cp:lastPrinted>2014-11-05T16:06:56Z</cp:lastPrinted>
  <dcterms:created xsi:type="dcterms:W3CDTF">2005-01-22T22:40:01Z</dcterms:created>
  <dcterms:modified xsi:type="dcterms:W3CDTF">2015-09-17T21:24:48Z</dcterms:modified>
</cp:coreProperties>
</file>